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Override1.xml" ContentType="application/vnd.openxmlformats-officedocument.themeOverride+xml"/>
  <Override PartName="/ppt/tags/tag9.xml" ContentType="application/vnd.openxmlformats-officedocument.presentationml.tags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ags/tag10.xml" ContentType="application/vnd.openxmlformats-officedocument.presentationml.tags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ags/tag11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3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73" r:id="rId2"/>
  </p:sldMasterIdLst>
  <p:notesMasterIdLst>
    <p:notesMasterId r:id="rId14"/>
  </p:notesMasterIdLst>
  <p:handoutMasterIdLst>
    <p:handoutMasterId r:id="rId15"/>
  </p:handoutMasterIdLst>
  <p:sldIdLst>
    <p:sldId id="256" r:id="rId3"/>
    <p:sldId id="762" r:id="rId4"/>
    <p:sldId id="764" r:id="rId5"/>
    <p:sldId id="765" r:id="rId6"/>
    <p:sldId id="773" r:id="rId7"/>
    <p:sldId id="767" r:id="rId8"/>
    <p:sldId id="768" r:id="rId9"/>
    <p:sldId id="769" r:id="rId10"/>
    <p:sldId id="770" r:id="rId11"/>
    <p:sldId id="771" r:id="rId12"/>
    <p:sldId id="772" r:id="rId13"/>
  </p:sldIdLst>
  <p:sldSz cx="9144000" cy="6858000" type="screen4x3"/>
  <p:notesSz cx="7099300" cy="10234613"/>
  <p:custDataLst>
    <p:tags r:id="rId16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C0C0"/>
    <a:srgbClr val="0071BE"/>
    <a:srgbClr val="000000"/>
    <a:srgbClr val="4B82E6"/>
    <a:srgbClr val="3CBEC8"/>
    <a:srgbClr val="46AA4B"/>
    <a:srgbClr val="E3318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3419" autoAdjust="0"/>
    <p:restoredTop sz="95088" autoAdjust="0"/>
  </p:normalViewPr>
  <p:slideViewPr>
    <p:cSldViewPr snapToObjects="1">
      <p:cViewPr>
        <p:scale>
          <a:sx n="100" d="100"/>
          <a:sy n="100" d="100"/>
        </p:scale>
        <p:origin x="-1224" y="-276"/>
      </p:cViewPr>
      <p:guideLst>
        <p:guide orient="horz" pos="2160"/>
        <p:guide orient="horz" pos="3974"/>
        <p:guide orient="horz" pos="164"/>
        <p:guide orient="horz" pos="1012"/>
        <p:guide pos="2880"/>
        <p:guide pos="5602"/>
        <p:guide pos="15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Objects="1">
      <p:cViewPr varScale="1">
        <p:scale>
          <a:sx n="101" d="100"/>
          <a:sy n="101" d="100"/>
        </p:scale>
        <p:origin x="-3564" y="-90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00784"/>
            <a:ext cx="3076363" cy="310947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 dirty="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294" y="200784"/>
            <a:ext cx="3076363" cy="310947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C421211D-0646-4E1C-9ED9-0FE70432CA9C}" type="datetimeFigureOut">
              <a:rPr lang="en-GB"/>
              <a:pPr>
                <a:defRPr/>
              </a:pPr>
              <a:t>21/06/2018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392682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 dirty="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392682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9D69BF7F-E099-48C9-AD28-F977E20104DA}" type="slidenum">
              <a:rPr lang="en-GB"/>
              <a:pPr>
                <a:defRPr/>
              </a:pPr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78828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00784"/>
            <a:ext cx="3076363" cy="310947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 dirty="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200784"/>
            <a:ext cx="3076363" cy="310947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41B42205-018A-4676-BC63-8597D385B303}" type="datetimeFigureOut">
              <a:rPr lang="en-GB"/>
              <a:pPr>
                <a:defRPr/>
              </a:pPr>
              <a:t>21/06/2018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GB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312724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 dirty="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312724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3974EAA1-ED8A-453D-AA6C-05FFBECB2D52}" type="slidenum">
              <a:rPr lang="en-GB"/>
              <a:pPr>
                <a:defRPr/>
              </a:pPr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80187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2470931-737A-4F42-A6F1-C600B406A9D7}" type="datetime1">
              <a:rPr lang="en-GB" altLang="de-DE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21/06/2018</a:t>
            </a:fld>
            <a:endParaRPr lang="en-GB" altLang="de-DE">
              <a:latin typeface="Arial" charset="0"/>
              <a:cs typeface="Arial" charset="0"/>
            </a:endParaRPr>
          </a:p>
        </p:txBody>
      </p:sp>
      <p:sp>
        <p:nvSpPr>
          <p:cNvPr id="174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altLang="de-DE" smtClean="0">
                <a:latin typeface="Arial" charset="0"/>
                <a:cs typeface="Arial" charset="0"/>
              </a:rPr>
              <a:t>Georg Fischer Waga N.V.</a:t>
            </a:r>
          </a:p>
        </p:txBody>
      </p:sp>
      <p:sp>
        <p:nvSpPr>
          <p:cNvPr id="174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86CBFDD-7E7F-47FB-B8A2-22CA924CF5B8}" type="slidenum">
              <a:rPr lang="en-GB" altLang="de-DE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de-DE">
              <a:latin typeface="Arial" charset="0"/>
              <a:cs typeface="Arial" charset="0"/>
            </a:endParaRPr>
          </a:p>
        </p:txBody>
      </p:sp>
      <p:sp>
        <p:nvSpPr>
          <p:cNvPr id="174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de-DE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9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.jpe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0.xml"/><Relationship Id="rId1" Type="http://schemas.openxmlformats.org/officeDocument/2006/relationships/themeOverride" Target="../theme/themeOverride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4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5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6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8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9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0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1.xml"/><Relationship Id="rId1" Type="http://schemas.openxmlformats.org/officeDocument/2006/relationships/themeOverride" Target="../theme/themeOverride12.xml"/><Relationship Id="rId4" Type="http://schemas.openxmlformats.org/officeDocument/2006/relationships/image" Target="../media/image4.jpe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preserve="1" userDrawn="1">
  <p:cSld name="Title Slide">
    <p:bg>
      <p:bgPr>
        <a:blipFill dpi="0" rotWithShape="0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>
            <a:grpSpLocks noChangeAspect="1"/>
          </p:cNvGrpSpPr>
          <p:nvPr userDrawn="1">
            <p:custDataLst>
              <p:tags r:id="rId1"/>
            </p:custDataLst>
          </p:nvPr>
        </p:nvGrpSpPr>
        <p:grpSpPr bwMode="auto">
          <a:xfrm>
            <a:off x="250825" y="223838"/>
            <a:ext cx="1570038" cy="503237"/>
            <a:chOff x="167" y="321"/>
            <a:chExt cx="433" cy="139"/>
          </a:xfrm>
        </p:grpSpPr>
        <p:sp>
          <p:nvSpPr>
            <p:cNvPr id="7" name="AutoShape 16"/>
            <p:cNvSpPr>
              <a:spLocks noChangeAspect="1" noChangeArrowheads="1" noTextEdit="1"/>
            </p:cNvSpPr>
            <p:nvPr/>
          </p:nvSpPr>
          <p:spPr bwMode="auto">
            <a:xfrm>
              <a:off x="167" y="321"/>
              <a:ext cx="433" cy="13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dirty="0">
                <a:latin typeface="+mn-lt"/>
                <a:cs typeface="+mn-cs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auto">
            <a:xfrm>
              <a:off x="167" y="346"/>
              <a:ext cx="88" cy="85"/>
            </a:xfrm>
            <a:custGeom>
              <a:avLst/>
              <a:gdLst>
                <a:gd name="T0" fmla="*/ 0 w 88"/>
                <a:gd name="T1" fmla="*/ 56 h 85"/>
                <a:gd name="T2" fmla="*/ 31 w 88"/>
                <a:gd name="T3" fmla="*/ 56 h 85"/>
                <a:gd name="T4" fmla="*/ 31 w 88"/>
                <a:gd name="T5" fmla="*/ 85 h 85"/>
                <a:gd name="T6" fmla="*/ 57 w 88"/>
                <a:gd name="T7" fmla="*/ 85 h 85"/>
                <a:gd name="T8" fmla="*/ 57 w 88"/>
                <a:gd name="T9" fmla="*/ 56 h 85"/>
                <a:gd name="T10" fmla="*/ 88 w 88"/>
                <a:gd name="T11" fmla="*/ 56 h 85"/>
                <a:gd name="T12" fmla="*/ 88 w 88"/>
                <a:gd name="T13" fmla="*/ 30 h 85"/>
                <a:gd name="T14" fmla="*/ 57 w 88"/>
                <a:gd name="T15" fmla="*/ 30 h 85"/>
                <a:gd name="T16" fmla="*/ 57 w 88"/>
                <a:gd name="T17" fmla="*/ 0 h 85"/>
                <a:gd name="T18" fmla="*/ 31 w 88"/>
                <a:gd name="T19" fmla="*/ 0 h 85"/>
                <a:gd name="T20" fmla="*/ 31 w 88"/>
                <a:gd name="T21" fmla="*/ 30 h 85"/>
                <a:gd name="T22" fmla="*/ 0 w 88"/>
                <a:gd name="T23" fmla="*/ 30 h 85"/>
                <a:gd name="T24" fmla="*/ 0 w 88"/>
                <a:gd name="T25" fmla="*/ 56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8" h="85">
                  <a:moveTo>
                    <a:pt x="0" y="56"/>
                  </a:moveTo>
                  <a:lnTo>
                    <a:pt x="31" y="56"/>
                  </a:lnTo>
                  <a:lnTo>
                    <a:pt x="31" y="85"/>
                  </a:lnTo>
                  <a:lnTo>
                    <a:pt x="57" y="85"/>
                  </a:lnTo>
                  <a:lnTo>
                    <a:pt x="57" y="56"/>
                  </a:lnTo>
                  <a:lnTo>
                    <a:pt x="88" y="56"/>
                  </a:lnTo>
                  <a:lnTo>
                    <a:pt x="88" y="30"/>
                  </a:lnTo>
                  <a:lnTo>
                    <a:pt x="57" y="30"/>
                  </a:lnTo>
                  <a:lnTo>
                    <a:pt x="57" y="0"/>
                  </a:lnTo>
                  <a:lnTo>
                    <a:pt x="31" y="0"/>
                  </a:lnTo>
                  <a:lnTo>
                    <a:pt x="31" y="30"/>
                  </a:lnTo>
                  <a:lnTo>
                    <a:pt x="0" y="3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0071BE"/>
            </a:solidFill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dirty="0">
                <a:latin typeface="+mn-lt"/>
                <a:cs typeface="+mn-cs"/>
              </a:endParaRPr>
            </a:p>
          </p:txBody>
        </p:sp>
        <p:sp>
          <p:nvSpPr>
            <p:cNvPr id="9" name="Freeform 19"/>
            <p:cNvSpPr>
              <a:spLocks/>
            </p:cNvSpPr>
            <p:nvPr/>
          </p:nvSpPr>
          <p:spPr bwMode="auto">
            <a:xfrm>
              <a:off x="268" y="321"/>
              <a:ext cx="133" cy="139"/>
            </a:xfrm>
            <a:custGeom>
              <a:avLst/>
              <a:gdLst>
                <a:gd name="T0" fmla="*/ 2 w 1069"/>
                <a:gd name="T1" fmla="*/ 1 h 1103"/>
                <a:gd name="T2" fmla="*/ 2 w 1069"/>
                <a:gd name="T3" fmla="*/ 1 h 1103"/>
                <a:gd name="T4" fmla="*/ 1 w 1069"/>
                <a:gd name="T5" fmla="*/ 1 h 1103"/>
                <a:gd name="T6" fmla="*/ 1 w 1069"/>
                <a:gd name="T7" fmla="*/ 0 h 1103"/>
                <a:gd name="T8" fmla="*/ 1 w 1069"/>
                <a:gd name="T9" fmla="*/ 1 h 1103"/>
                <a:gd name="T10" fmla="*/ 0 w 1069"/>
                <a:gd name="T11" fmla="*/ 1 h 1103"/>
                <a:gd name="T12" fmla="*/ 0 w 1069"/>
                <a:gd name="T13" fmla="*/ 2 h 1103"/>
                <a:gd name="T14" fmla="*/ 1 w 1069"/>
                <a:gd name="T15" fmla="*/ 2 h 1103"/>
                <a:gd name="T16" fmla="*/ 1 w 1069"/>
                <a:gd name="T17" fmla="*/ 2 h 1103"/>
                <a:gd name="T18" fmla="*/ 2 w 1069"/>
                <a:gd name="T19" fmla="*/ 1 h 1103"/>
                <a:gd name="T20" fmla="*/ 1 w 1069"/>
                <a:gd name="T21" fmla="*/ 1 h 1103"/>
                <a:gd name="T22" fmla="*/ 1 w 1069"/>
                <a:gd name="T23" fmla="*/ 1 h 1103"/>
                <a:gd name="T24" fmla="*/ 2 w 1069"/>
                <a:gd name="T25" fmla="*/ 1 h 1103"/>
                <a:gd name="T26" fmla="*/ 2 w 1069"/>
                <a:gd name="T27" fmla="*/ 2 h 1103"/>
                <a:gd name="T28" fmla="*/ 1 w 1069"/>
                <a:gd name="T29" fmla="*/ 2 h 1103"/>
                <a:gd name="T30" fmla="*/ 1 w 1069"/>
                <a:gd name="T31" fmla="*/ 2 h 1103"/>
                <a:gd name="T32" fmla="*/ 0 w 1069"/>
                <a:gd name="T33" fmla="*/ 2 h 1103"/>
                <a:gd name="T34" fmla="*/ 0 w 1069"/>
                <a:gd name="T35" fmla="*/ 1 h 1103"/>
                <a:gd name="T36" fmla="*/ 0 w 1069"/>
                <a:gd name="T37" fmla="*/ 1 h 1103"/>
                <a:gd name="T38" fmla="*/ 0 w 1069"/>
                <a:gd name="T39" fmla="*/ 0 h 1103"/>
                <a:gd name="T40" fmla="*/ 0 w 1069"/>
                <a:gd name="T41" fmla="*/ 0 h 1103"/>
                <a:gd name="T42" fmla="*/ 1 w 1069"/>
                <a:gd name="T43" fmla="*/ 0 h 1103"/>
                <a:gd name="T44" fmla="*/ 2 w 1069"/>
                <a:gd name="T45" fmla="*/ 0 h 1103"/>
                <a:gd name="T46" fmla="*/ 2 w 1069"/>
                <a:gd name="T47" fmla="*/ 0 h 1103"/>
                <a:gd name="T48" fmla="*/ 2 w 1069"/>
                <a:gd name="T49" fmla="*/ 1 h 110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69" h="1103">
                  <a:moveTo>
                    <a:pt x="1003" y="240"/>
                  </a:moveTo>
                  <a:cubicBezTo>
                    <a:pt x="817" y="349"/>
                    <a:pt x="817" y="349"/>
                    <a:pt x="817" y="349"/>
                  </a:cubicBezTo>
                  <a:cubicBezTo>
                    <a:pt x="811" y="341"/>
                    <a:pt x="798" y="326"/>
                    <a:pt x="778" y="303"/>
                  </a:cubicBezTo>
                  <a:cubicBezTo>
                    <a:pt x="713" y="241"/>
                    <a:pt x="633" y="210"/>
                    <a:pt x="538" y="210"/>
                  </a:cubicBezTo>
                  <a:cubicBezTo>
                    <a:pt x="461" y="210"/>
                    <a:pt x="393" y="234"/>
                    <a:pt x="337" y="282"/>
                  </a:cubicBezTo>
                  <a:cubicBezTo>
                    <a:pt x="262" y="345"/>
                    <a:pt x="225" y="433"/>
                    <a:pt x="225" y="547"/>
                  </a:cubicBezTo>
                  <a:cubicBezTo>
                    <a:pt x="225" y="633"/>
                    <a:pt x="244" y="704"/>
                    <a:pt x="283" y="762"/>
                  </a:cubicBezTo>
                  <a:cubicBezTo>
                    <a:pt x="345" y="853"/>
                    <a:pt x="432" y="899"/>
                    <a:pt x="544" y="899"/>
                  </a:cubicBezTo>
                  <a:cubicBezTo>
                    <a:pt x="645" y="899"/>
                    <a:pt x="723" y="864"/>
                    <a:pt x="777" y="795"/>
                  </a:cubicBezTo>
                  <a:cubicBezTo>
                    <a:pt x="786" y="782"/>
                    <a:pt x="801" y="755"/>
                    <a:pt x="821" y="716"/>
                  </a:cubicBezTo>
                  <a:cubicBezTo>
                    <a:pt x="541" y="716"/>
                    <a:pt x="541" y="716"/>
                    <a:pt x="541" y="716"/>
                  </a:cubicBezTo>
                  <a:cubicBezTo>
                    <a:pt x="541" y="519"/>
                    <a:pt x="541" y="519"/>
                    <a:pt x="541" y="519"/>
                  </a:cubicBezTo>
                  <a:cubicBezTo>
                    <a:pt x="1069" y="520"/>
                    <a:pt x="1069" y="520"/>
                    <a:pt x="1069" y="520"/>
                  </a:cubicBezTo>
                  <a:cubicBezTo>
                    <a:pt x="1069" y="675"/>
                    <a:pt x="1034" y="800"/>
                    <a:pt x="966" y="894"/>
                  </a:cubicBezTo>
                  <a:cubicBezTo>
                    <a:pt x="864" y="1034"/>
                    <a:pt x="721" y="1103"/>
                    <a:pt x="535" y="1103"/>
                  </a:cubicBezTo>
                  <a:cubicBezTo>
                    <a:pt x="493" y="1103"/>
                    <a:pt x="451" y="1099"/>
                    <a:pt x="407" y="1090"/>
                  </a:cubicBezTo>
                  <a:cubicBezTo>
                    <a:pt x="275" y="1063"/>
                    <a:pt x="170" y="993"/>
                    <a:pt x="94" y="881"/>
                  </a:cubicBezTo>
                  <a:cubicBezTo>
                    <a:pt x="31" y="790"/>
                    <a:pt x="0" y="680"/>
                    <a:pt x="0" y="553"/>
                  </a:cubicBezTo>
                  <a:cubicBezTo>
                    <a:pt x="0" y="498"/>
                    <a:pt x="5" y="450"/>
                    <a:pt x="15" y="409"/>
                  </a:cubicBezTo>
                  <a:cubicBezTo>
                    <a:pt x="38" y="314"/>
                    <a:pt x="78" y="235"/>
                    <a:pt x="136" y="170"/>
                  </a:cubicBezTo>
                  <a:cubicBezTo>
                    <a:pt x="157" y="145"/>
                    <a:pt x="183" y="122"/>
                    <a:pt x="213" y="100"/>
                  </a:cubicBezTo>
                  <a:cubicBezTo>
                    <a:pt x="303" y="33"/>
                    <a:pt x="412" y="0"/>
                    <a:pt x="541" y="0"/>
                  </a:cubicBezTo>
                  <a:cubicBezTo>
                    <a:pt x="661" y="0"/>
                    <a:pt x="767" y="30"/>
                    <a:pt x="859" y="91"/>
                  </a:cubicBezTo>
                  <a:cubicBezTo>
                    <a:pt x="895" y="116"/>
                    <a:pt x="927" y="143"/>
                    <a:pt x="954" y="173"/>
                  </a:cubicBezTo>
                  <a:cubicBezTo>
                    <a:pt x="970" y="191"/>
                    <a:pt x="986" y="213"/>
                    <a:pt x="1003" y="240"/>
                  </a:cubicBezTo>
                  <a:close/>
                </a:path>
              </a:pathLst>
            </a:custGeom>
            <a:solidFill>
              <a:srgbClr val="0071BE"/>
            </a:solidFill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dirty="0">
                <a:latin typeface="+mn-lt"/>
                <a:cs typeface="+mn-cs"/>
              </a:endParaRPr>
            </a:p>
          </p:txBody>
        </p:sp>
        <p:sp>
          <p:nvSpPr>
            <p:cNvPr id="10" name="Freeform 20"/>
            <p:cNvSpPr>
              <a:spLocks/>
            </p:cNvSpPr>
            <p:nvPr/>
          </p:nvSpPr>
          <p:spPr bwMode="auto">
            <a:xfrm>
              <a:off x="419" y="325"/>
              <a:ext cx="76" cy="132"/>
            </a:xfrm>
            <a:custGeom>
              <a:avLst/>
              <a:gdLst>
                <a:gd name="T0" fmla="*/ 0 w 76"/>
                <a:gd name="T1" fmla="*/ 0 h 132"/>
                <a:gd name="T2" fmla="*/ 76 w 76"/>
                <a:gd name="T3" fmla="*/ 0 h 132"/>
                <a:gd name="T4" fmla="*/ 76 w 76"/>
                <a:gd name="T5" fmla="*/ 25 h 132"/>
                <a:gd name="T6" fmla="*/ 28 w 76"/>
                <a:gd name="T7" fmla="*/ 25 h 132"/>
                <a:gd name="T8" fmla="*/ 28 w 76"/>
                <a:gd name="T9" fmla="*/ 51 h 132"/>
                <a:gd name="T10" fmla="*/ 76 w 76"/>
                <a:gd name="T11" fmla="*/ 51 h 132"/>
                <a:gd name="T12" fmla="*/ 76 w 76"/>
                <a:gd name="T13" fmla="*/ 77 h 132"/>
                <a:gd name="T14" fmla="*/ 28 w 76"/>
                <a:gd name="T15" fmla="*/ 77 h 132"/>
                <a:gd name="T16" fmla="*/ 28 w 76"/>
                <a:gd name="T17" fmla="*/ 132 h 132"/>
                <a:gd name="T18" fmla="*/ 0 w 76"/>
                <a:gd name="T19" fmla="*/ 132 h 132"/>
                <a:gd name="T20" fmla="*/ 0 w 76"/>
                <a:gd name="T21" fmla="*/ 0 h 13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6" h="132">
                  <a:moveTo>
                    <a:pt x="0" y="0"/>
                  </a:moveTo>
                  <a:lnTo>
                    <a:pt x="76" y="0"/>
                  </a:lnTo>
                  <a:lnTo>
                    <a:pt x="76" y="25"/>
                  </a:lnTo>
                  <a:lnTo>
                    <a:pt x="28" y="25"/>
                  </a:lnTo>
                  <a:lnTo>
                    <a:pt x="28" y="51"/>
                  </a:lnTo>
                  <a:lnTo>
                    <a:pt x="76" y="51"/>
                  </a:lnTo>
                  <a:lnTo>
                    <a:pt x="76" y="77"/>
                  </a:lnTo>
                  <a:lnTo>
                    <a:pt x="28" y="77"/>
                  </a:lnTo>
                  <a:lnTo>
                    <a:pt x="28" y="132"/>
                  </a:lnTo>
                  <a:lnTo>
                    <a:pt x="0" y="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1BE"/>
            </a:solidFill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dirty="0">
                <a:latin typeface="+mn-lt"/>
                <a:cs typeface="+mn-cs"/>
              </a:endParaRPr>
            </a:p>
          </p:txBody>
        </p:sp>
        <p:sp>
          <p:nvSpPr>
            <p:cNvPr id="11" name="Freeform 21"/>
            <p:cNvSpPr>
              <a:spLocks/>
            </p:cNvSpPr>
            <p:nvPr/>
          </p:nvSpPr>
          <p:spPr bwMode="auto">
            <a:xfrm>
              <a:off x="513" y="346"/>
              <a:ext cx="87" cy="85"/>
            </a:xfrm>
            <a:custGeom>
              <a:avLst/>
              <a:gdLst>
                <a:gd name="T0" fmla="*/ 0 w 87"/>
                <a:gd name="T1" fmla="*/ 56 h 85"/>
                <a:gd name="T2" fmla="*/ 30 w 87"/>
                <a:gd name="T3" fmla="*/ 56 h 85"/>
                <a:gd name="T4" fmla="*/ 30 w 87"/>
                <a:gd name="T5" fmla="*/ 85 h 85"/>
                <a:gd name="T6" fmla="*/ 56 w 87"/>
                <a:gd name="T7" fmla="*/ 85 h 85"/>
                <a:gd name="T8" fmla="*/ 56 w 87"/>
                <a:gd name="T9" fmla="*/ 56 h 85"/>
                <a:gd name="T10" fmla="*/ 87 w 87"/>
                <a:gd name="T11" fmla="*/ 56 h 85"/>
                <a:gd name="T12" fmla="*/ 87 w 87"/>
                <a:gd name="T13" fmla="*/ 30 h 85"/>
                <a:gd name="T14" fmla="*/ 56 w 87"/>
                <a:gd name="T15" fmla="*/ 30 h 85"/>
                <a:gd name="T16" fmla="*/ 56 w 87"/>
                <a:gd name="T17" fmla="*/ 0 h 85"/>
                <a:gd name="T18" fmla="*/ 30 w 87"/>
                <a:gd name="T19" fmla="*/ 0 h 85"/>
                <a:gd name="T20" fmla="*/ 30 w 87"/>
                <a:gd name="T21" fmla="*/ 30 h 85"/>
                <a:gd name="T22" fmla="*/ 0 w 87"/>
                <a:gd name="T23" fmla="*/ 30 h 85"/>
                <a:gd name="T24" fmla="*/ 0 w 87"/>
                <a:gd name="T25" fmla="*/ 56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7" h="85">
                  <a:moveTo>
                    <a:pt x="0" y="56"/>
                  </a:moveTo>
                  <a:lnTo>
                    <a:pt x="30" y="56"/>
                  </a:lnTo>
                  <a:lnTo>
                    <a:pt x="30" y="85"/>
                  </a:lnTo>
                  <a:lnTo>
                    <a:pt x="56" y="85"/>
                  </a:lnTo>
                  <a:lnTo>
                    <a:pt x="56" y="56"/>
                  </a:lnTo>
                  <a:lnTo>
                    <a:pt x="87" y="56"/>
                  </a:lnTo>
                  <a:lnTo>
                    <a:pt x="87" y="30"/>
                  </a:lnTo>
                  <a:lnTo>
                    <a:pt x="56" y="30"/>
                  </a:lnTo>
                  <a:lnTo>
                    <a:pt x="56" y="0"/>
                  </a:lnTo>
                  <a:lnTo>
                    <a:pt x="30" y="0"/>
                  </a:lnTo>
                  <a:lnTo>
                    <a:pt x="30" y="30"/>
                  </a:lnTo>
                  <a:lnTo>
                    <a:pt x="0" y="3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0071BE"/>
            </a:solidFill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dirty="0">
                <a:latin typeface="+mn-lt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0825" y="3218400"/>
            <a:ext cx="8642349" cy="13849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5000" kern="0" baseline="0"/>
            </a:lvl1pPr>
          </a:lstStyle>
          <a:p>
            <a:r>
              <a:rPr lang="de-DE" dirty="0" smtClean="0"/>
              <a:t>Click to edit Master title style</a:t>
            </a:r>
            <a:endParaRPr lang="de-D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0825" y="2480400"/>
            <a:ext cx="8642349" cy="684000"/>
          </a:xfrm>
        </p:spPr>
        <p:txBody>
          <a:bodyPr anchor="b"/>
          <a:lstStyle>
            <a:lvl1pPr marL="0" indent="0" algn="l">
              <a:buNone/>
              <a:defRPr b="1" kern="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Click to edit Master subtitle style</a:t>
            </a:r>
            <a:endParaRPr lang="de-DE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50825" y="5641202"/>
            <a:ext cx="8642350" cy="66752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E"/>
              </a:buClr>
              <a:buSzTx/>
              <a:buFont typeface="Wingdings" pitchFamily="2" charset="2"/>
              <a:buNone/>
              <a:tabLst/>
              <a:defRPr/>
            </a:lvl1pPr>
          </a:lstStyle>
          <a:p>
            <a:pPr lvl="0"/>
            <a:r>
              <a:rPr lang="de-DE" dirty="0" smtClean="0"/>
              <a:t>Click to edit Master text styles</a:t>
            </a:r>
          </a:p>
        </p:txBody>
      </p:sp>
    </p:spTree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Click to edit Master title style</a:t>
            </a:r>
            <a:endParaRPr lang="de-DE" dirty="0"/>
          </a:p>
        </p:txBody>
      </p:sp>
      <p:sp>
        <p:nvSpPr>
          <p:cNvPr id="4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GF Piping Systems | Georg Fischer Waga N.V.</a:t>
            </a:r>
            <a:endParaRPr lang="de-DE" dirty="0"/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496CE9-28CB-4FBF-AED3-704847AF744C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GF Piping Systems | Georg Fischer Waga N.V.</a:t>
            </a:r>
            <a:endParaRPr lang="de-DE" dirty="0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676B1F-EA0D-4B62-82CC-0ED932D48305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losing" preserve="1" userDrawn="1">
  <p:cSld name="Closing">
    <p:bg>
      <p:bgPr>
        <a:blipFill dpi="0" rotWithShape="0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7"/>
          <p:cNvGrpSpPr>
            <a:grpSpLocks/>
          </p:cNvGrpSpPr>
          <p:nvPr userDrawn="1">
            <p:custDataLst>
              <p:tags r:id="rId1"/>
            </p:custDataLst>
          </p:nvPr>
        </p:nvGrpSpPr>
        <p:grpSpPr bwMode="auto">
          <a:xfrm>
            <a:off x="7661275" y="230188"/>
            <a:ext cx="1233488" cy="395287"/>
            <a:chOff x="167" y="321"/>
            <a:chExt cx="433" cy="139"/>
          </a:xfrm>
        </p:grpSpPr>
        <p:sp>
          <p:nvSpPr>
            <p:cNvPr id="5" name="AutoShape 16"/>
            <p:cNvSpPr>
              <a:spLocks noChangeAspect="1" noChangeArrowheads="1" noTextEdit="1"/>
            </p:cNvSpPr>
            <p:nvPr userDrawn="1"/>
          </p:nvSpPr>
          <p:spPr bwMode="auto">
            <a:xfrm>
              <a:off x="167" y="321"/>
              <a:ext cx="433" cy="13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dirty="0">
                <a:latin typeface="Arial" pitchFamily="34" charset="0"/>
                <a:cs typeface="+mn-cs"/>
              </a:endParaRPr>
            </a:p>
          </p:txBody>
        </p:sp>
        <p:sp>
          <p:nvSpPr>
            <p:cNvPr id="6" name="Freeform 18"/>
            <p:cNvSpPr>
              <a:spLocks/>
            </p:cNvSpPr>
            <p:nvPr userDrawn="1"/>
          </p:nvSpPr>
          <p:spPr bwMode="auto">
            <a:xfrm>
              <a:off x="167" y="346"/>
              <a:ext cx="88" cy="85"/>
            </a:xfrm>
            <a:custGeom>
              <a:avLst/>
              <a:gdLst>
                <a:gd name="T0" fmla="*/ 0 w 88"/>
                <a:gd name="T1" fmla="*/ 56 h 85"/>
                <a:gd name="T2" fmla="*/ 31 w 88"/>
                <a:gd name="T3" fmla="*/ 56 h 85"/>
                <a:gd name="T4" fmla="*/ 31 w 88"/>
                <a:gd name="T5" fmla="*/ 85 h 85"/>
                <a:gd name="T6" fmla="*/ 57 w 88"/>
                <a:gd name="T7" fmla="*/ 85 h 85"/>
                <a:gd name="T8" fmla="*/ 57 w 88"/>
                <a:gd name="T9" fmla="*/ 56 h 85"/>
                <a:gd name="T10" fmla="*/ 88 w 88"/>
                <a:gd name="T11" fmla="*/ 56 h 85"/>
                <a:gd name="T12" fmla="*/ 88 w 88"/>
                <a:gd name="T13" fmla="*/ 30 h 85"/>
                <a:gd name="T14" fmla="*/ 57 w 88"/>
                <a:gd name="T15" fmla="*/ 30 h 85"/>
                <a:gd name="T16" fmla="*/ 57 w 88"/>
                <a:gd name="T17" fmla="*/ 0 h 85"/>
                <a:gd name="T18" fmla="*/ 31 w 88"/>
                <a:gd name="T19" fmla="*/ 0 h 85"/>
                <a:gd name="T20" fmla="*/ 31 w 88"/>
                <a:gd name="T21" fmla="*/ 30 h 85"/>
                <a:gd name="T22" fmla="*/ 0 w 88"/>
                <a:gd name="T23" fmla="*/ 30 h 85"/>
                <a:gd name="T24" fmla="*/ 0 w 88"/>
                <a:gd name="T25" fmla="*/ 5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8" h="85">
                  <a:moveTo>
                    <a:pt x="0" y="56"/>
                  </a:moveTo>
                  <a:lnTo>
                    <a:pt x="31" y="56"/>
                  </a:lnTo>
                  <a:lnTo>
                    <a:pt x="31" y="85"/>
                  </a:lnTo>
                  <a:lnTo>
                    <a:pt x="57" y="85"/>
                  </a:lnTo>
                  <a:lnTo>
                    <a:pt x="57" y="56"/>
                  </a:lnTo>
                  <a:lnTo>
                    <a:pt x="88" y="56"/>
                  </a:lnTo>
                  <a:lnTo>
                    <a:pt x="88" y="30"/>
                  </a:lnTo>
                  <a:lnTo>
                    <a:pt x="57" y="30"/>
                  </a:lnTo>
                  <a:lnTo>
                    <a:pt x="57" y="0"/>
                  </a:lnTo>
                  <a:lnTo>
                    <a:pt x="31" y="0"/>
                  </a:lnTo>
                  <a:lnTo>
                    <a:pt x="31" y="30"/>
                  </a:lnTo>
                  <a:lnTo>
                    <a:pt x="0" y="3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0071BE"/>
            </a:solidFill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dirty="0">
                <a:latin typeface="Arial" pitchFamily="34" charset="0"/>
                <a:cs typeface="+mn-cs"/>
              </a:endParaRPr>
            </a:p>
          </p:txBody>
        </p:sp>
        <p:sp>
          <p:nvSpPr>
            <p:cNvPr id="7" name="Freeform 19"/>
            <p:cNvSpPr>
              <a:spLocks/>
            </p:cNvSpPr>
            <p:nvPr userDrawn="1"/>
          </p:nvSpPr>
          <p:spPr bwMode="auto">
            <a:xfrm>
              <a:off x="268" y="321"/>
              <a:ext cx="133" cy="139"/>
            </a:xfrm>
            <a:custGeom>
              <a:avLst/>
              <a:gdLst>
                <a:gd name="T0" fmla="*/ 1003 w 1069"/>
                <a:gd name="T1" fmla="*/ 240 h 1103"/>
                <a:gd name="T2" fmla="*/ 817 w 1069"/>
                <a:gd name="T3" fmla="*/ 349 h 1103"/>
                <a:gd name="T4" fmla="*/ 778 w 1069"/>
                <a:gd name="T5" fmla="*/ 303 h 1103"/>
                <a:gd name="T6" fmla="*/ 538 w 1069"/>
                <a:gd name="T7" fmla="*/ 210 h 1103"/>
                <a:gd name="T8" fmla="*/ 337 w 1069"/>
                <a:gd name="T9" fmla="*/ 282 h 1103"/>
                <a:gd name="T10" fmla="*/ 225 w 1069"/>
                <a:gd name="T11" fmla="*/ 547 h 1103"/>
                <a:gd name="T12" fmla="*/ 283 w 1069"/>
                <a:gd name="T13" fmla="*/ 762 h 1103"/>
                <a:gd name="T14" fmla="*/ 544 w 1069"/>
                <a:gd name="T15" fmla="*/ 899 h 1103"/>
                <a:gd name="T16" fmla="*/ 777 w 1069"/>
                <a:gd name="T17" fmla="*/ 795 h 1103"/>
                <a:gd name="T18" fmla="*/ 821 w 1069"/>
                <a:gd name="T19" fmla="*/ 716 h 1103"/>
                <a:gd name="T20" fmla="*/ 541 w 1069"/>
                <a:gd name="T21" fmla="*/ 716 h 1103"/>
                <a:gd name="T22" fmla="*/ 541 w 1069"/>
                <a:gd name="T23" fmla="*/ 519 h 1103"/>
                <a:gd name="T24" fmla="*/ 1069 w 1069"/>
                <a:gd name="T25" fmla="*/ 520 h 1103"/>
                <a:gd name="T26" fmla="*/ 966 w 1069"/>
                <a:gd name="T27" fmla="*/ 894 h 1103"/>
                <a:gd name="T28" fmla="*/ 535 w 1069"/>
                <a:gd name="T29" fmla="*/ 1103 h 1103"/>
                <a:gd name="T30" fmla="*/ 407 w 1069"/>
                <a:gd name="T31" fmla="*/ 1090 h 1103"/>
                <a:gd name="T32" fmla="*/ 94 w 1069"/>
                <a:gd name="T33" fmla="*/ 881 h 1103"/>
                <a:gd name="T34" fmla="*/ 0 w 1069"/>
                <a:gd name="T35" fmla="*/ 553 h 1103"/>
                <a:gd name="T36" fmla="*/ 15 w 1069"/>
                <a:gd name="T37" fmla="*/ 409 h 1103"/>
                <a:gd name="T38" fmla="*/ 136 w 1069"/>
                <a:gd name="T39" fmla="*/ 170 h 1103"/>
                <a:gd name="T40" fmla="*/ 213 w 1069"/>
                <a:gd name="T41" fmla="*/ 100 h 1103"/>
                <a:gd name="T42" fmla="*/ 541 w 1069"/>
                <a:gd name="T43" fmla="*/ 0 h 1103"/>
                <a:gd name="T44" fmla="*/ 859 w 1069"/>
                <a:gd name="T45" fmla="*/ 91 h 1103"/>
                <a:gd name="T46" fmla="*/ 954 w 1069"/>
                <a:gd name="T47" fmla="*/ 173 h 1103"/>
                <a:gd name="T48" fmla="*/ 1003 w 1069"/>
                <a:gd name="T49" fmla="*/ 240 h 1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69" h="1103">
                  <a:moveTo>
                    <a:pt x="1003" y="240"/>
                  </a:moveTo>
                  <a:cubicBezTo>
                    <a:pt x="817" y="349"/>
                    <a:pt x="817" y="349"/>
                    <a:pt x="817" y="349"/>
                  </a:cubicBezTo>
                  <a:cubicBezTo>
                    <a:pt x="811" y="341"/>
                    <a:pt x="798" y="326"/>
                    <a:pt x="778" y="303"/>
                  </a:cubicBezTo>
                  <a:cubicBezTo>
                    <a:pt x="713" y="241"/>
                    <a:pt x="633" y="210"/>
                    <a:pt x="538" y="210"/>
                  </a:cubicBezTo>
                  <a:cubicBezTo>
                    <a:pt x="461" y="210"/>
                    <a:pt x="393" y="234"/>
                    <a:pt x="337" y="282"/>
                  </a:cubicBezTo>
                  <a:cubicBezTo>
                    <a:pt x="262" y="345"/>
                    <a:pt x="225" y="433"/>
                    <a:pt x="225" y="547"/>
                  </a:cubicBezTo>
                  <a:cubicBezTo>
                    <a:pt x="225" y="633"/>
                    <a:pt x="244" y="704"/>
                    <a:pt x="283" y="762"/>
                  </a:cubicBezTo>
                  <a:cubicBezTo>
                    <a:pt x="345" y="853"/>
                    <a:pt x="432" y="899"/>
                    <a:pt x="544" y="899"/>
                  </a:cubicBezTo>
                  <a:cubicBezTo>
                    <a:pt x="645" y="899"/>
                    <a:pt x="723" y="864"/>
                    <a:pt x="777" y="795"/>
                  </a:cubicBezTo>
                  <a:cubicBezTo>
                    <a:pt x="786" y="782"/>
                    <a:pt x="801" y="755"/>
                    <a:pt x="821" y="716"/>
                  </a:cubicBezTo>
                  <a:cubicBezTo>
                    <a:pt x="541" y="716"/>
                    <a:pt x="541" y="716"/>
                    <a:pt x="541" y="716"/>
                  </a:cubicBezTo>
                  <a:cubicBezTo>
                    <a:pt x="541" y="519"/>
                    <a:pt x="541" y="519"/>
                    <a:pt x="541" y="519"/>
                  </a:cubicBezTo>
                  <a:cubicBezTo>
                    <a:pt x="1069" y="520"/>
                    <a:pt x="1069" y="520"/>
                    <a:pt x="1069" y="520"/>
                  </a:cubicBezTo>
                  <a:cubicBezTo>
                    <a:pt x="1069" y="675"/>
                    <a:pt x="1034" y="800"/>
                    <a:pt x="966" y="894"/>
                  </a:cubicBezTo>
                  <a:cubicBezTo>
                    <a:pt x="864" y="1034"/>
                    <a:pt x="721" y="1103"/>
                    <a:pt x="535" y="1103"/>
                  </a:cubicBezTo>
                  <a:cubicBezTo>
                    <a:pt x="493" y="1103"/>
                    <a:pt x="451" y="1099"/>
                    <a:pt x="407" y="1090"/>
                  </a:cubicBezTo>
                  <a:cubicBezTo>
                    <a:pt x="275" y="1063"/>
                    <a:pt x="170" y="993"/>
                    <a:pt x="94" y="881"/>
                  </a:cubicBezTo>
                  <a:cubicBezTo>
                    <a:pt x="31" y="790"/>
                    <a:pt x="0" y="680"/>
                    <a:pt x="0" y="553"/>
                  </a:cubicBezTo>
                  <a:cubicBezTo>
                    <a:pt x="0" y="498"/>
                    <a:pt x="5" y="450"/>
                    <a:pt x="15" y="409"/>
                  </a:cubicBezTo>
                  <a:cubicBezTo>
                    <a:pt x="38" y="314"/>
                    <a:pt x="78" y="235"/>
                    <a:pt x="136" y="170"/>
                  </a:cubicBezTo>
                  <a:cubicBezTo>
                    <a:pt x="157" y="145"/>
                    <a:pt x="183" y="122"/>
                    <a:pt x="213" y="100"/>
                  </a:cubicBezTo>
                  <a:cubicBezTo>
                    <a:pt x="303" y="33"/>
                    <a:pt x="412" y="0"/>
                    <a:pt x="541" y="0"/>
                  </a:cubicBezTo>
                  <a:cubicBezTo>
                    <a:pt x="661" y="0"/>
                    <a:pt x="767" y="30"/>
                    <a:pt x="859" y="91"/>
                  </a:cubicBezTo>
                  <a:cubicBezTo>
                    <a:pt x="895" y="116"/>
                    <a:pt x="927" y="143"/>
                    <a:pt x="954" y="173"/>
                  </a:cubicBezTo>
                  <a:cubicBezTo>
                    <a:pt x="970" y="191"/>
                    <a:pt x="986" y="213"/>
                    <a:pt x="1003" y="240"/>
                  </a:cubicBezTo>
                  <a:close/>
                </a:path>
              </a:pathLst>
            </a:custGeom>
            <a:solidFill>
              <a:srgbClr val="0071BE"/>
            </a:solidFill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dirty="0">
                <a:latin typeface="Arial" pitchFamily="34" charset="0"/>
                <a:cs typeface="+mn-cs"/>
              </a:endParaRPr>
            </a:p>
          </p:txBody>
        </p:sp>
        <p:sp>
          <p:nvSpPr>
            <p:cNvPr id="8" name="Freeform 20"/>
            <p:cNvSpPr>
              <a:spLocks/>
            </p:cNvSpPr>
            <p:nvPr userDrawn="1"/>
          </p:nvSpPr>
          <p:spPr bwMode="auto">
            <a:xfrm>
              <a:off x="419" y="325"/>
              <a:ext cx="76" cy="132"/>
            </a:xfrm>
            <a:custGeom>
              <a:avLst/>
              <a:gdLst>
                <a:gd name="T0" fmla="*/ 0 w 76"/>
                <a:gd name="T1" fmla="*/ 0 h 132"/>
                <a:gd name="T2" fmla="*/ 76 w 76"/>
                <a:gd name="T3" fmla="*/ 0 h 132"/>
                <a:gd name="T4" fmla="*/ 76 w 76"/>
                <a:gd name="T5" fmla="*/ 25 h 132"/>
                <a:gd name="T6" fmla="*/ 28 w 76"/>
                <a:gd name="T7" fmla="*/ 25 h 132"/>
                <a:gd name="T8" fmla="*/ 28 w 76"/>
                <a:gd name="T9" fmla="*/ 51 h 132"/>
                <a:gd name="T10" fmla="*/ 76 w 76"/>
                <a:gd name="T11" fmla="*/ 51 h 132"/>
                <a:gd name="T12" fmla="*/ 76 w 76"/>
                <a:gd name="T13" fmla="*/ 77 h 132"/>
                <a:gd name="T14" fmla="*/ 28 w 76"/>
                <a:gd name="T15" fmla="*/ 77 h 132"/>
                <a:gd name="T16" fmla="*/ 28 w 76"/>
                <a:gd name="T17" fmla="*/ 132 h 132"/>
                <a:gd name="T18" fmla="*/ 0 w 76"/>
                <a:gd name="T19" fmla="*/ 132 h 132"/>
                <a:gd name="T20" fmla="*/ 0 w 76"/>
                <a:gd name="T21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" h="132">
                  <a:moveTo>
                    <a:pt x="0" y="0"/>
                  </a:moveTo>
                  <a:lnTo>
                    <a:pt x="76" y="0"/>
                  </a:lnTo>
                  <a:lnTo>
                    <a:pt x="76" y="25"/>
                  </a:lnTo>
                  <a:lnTo>
                    <a:pt x="28" y="25"/>
                  </a:lnTo>
                  <a:lnTo>
                    <a:pt x="28" y="51"/>
                  </a:lnTo>
                  <a:lnTo>
                    <a:pt x="76" y="51"/>
                  </a:lnTo>
                  <a:lnTo>
                    <a:pt x="76" y="77"/>
                  </a:lnTo>
                  <a:lnTo>
                    <a:pt x="28" y="77"/>
                  </a:lnTo>
                  <a:lnTo>
                    <a:pt x="28" y="132"/>
                  </a:lnTo>
                  <a:lnTo>
                    <a:pt x="0" y="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1BE"/>
            </a:solidFill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dirty="0">
                <a:latin typeface="Arial" pitchFamily="34" charset="0"/>
                <a:cs typeface="+mn-cs"/>
              </a:endParaRPr>
            </a:p>
          </p:txBody>
        </p:sp>
        <p:sp>
          <p:nvSpPr>
            <p:cNvPr id="9" name="Freeform 21"/>
            <p:cNvSpPr>
              <a:spLocks/>
            </p:cNvSpPr>
            <p:nvPr userDrawn="1"/>
          </p:nvSpPr>
          <p:spPr bwMode="auto">
            <a:xfrm>
              <a:off x="513" y="346"/>
              <a:ext cx="87" cy="85"/>
            </a:xfrm>
            <a:custGeom>
              <a:avLst/>
              <a:gdLst>
                <a:gd name="T0" fmla="*/ 0 w 87"/>
                <a:gd name="T1" fmla="*/ 56 h 85"/>
                <a:gd name="T2" fmla="*/ 30 w 87"/>
                <a:gd name="T3" fmla="*/ 56 h 85"/>
                <a:gd name="T4" fmla="*/ 30 w 87"/>
                <a:gd name="T5" fmla="*/ 85 h 85"/>
                <a:gd name="T6" fmla="*/ 56 w 87"/>
                <a:gd name="T7" fmla="*/ 85 h 85"/>
                <a:gd name="T8" fmla="*/ 56 w 87"/>
                <a:gd name="T9" fmla="*/ 56 h 85"/>
                <a:gd name="T10" fmla="*/ 87 w 87"/>
                <a:gd name="T11" fmla="*/ 56 h 85"/>
                <a:gd name="T12" fmla="*/ 87 w 87"/>
                <a:gd name="T13" fmla="*/ 30 h 85"/>
                <a:gd name="T14" fmla="*/ 56 w 87"/>
                <a:gd name="T15" fmla="*/ 30 h 85"/>
                <a:gd name="T16" fmla="*/ 56 w 87"/>
                <a:gd name="T17" fmla="*/ 0 h 85"/>
                <a:gd name="T18" fmla="*/ 30 w 87"/>
                <a:gd name="T19" fmla="*/ 0 h 85"/>
                <a:gd name="T20" fmla="*/ 30 w 87"/>
                <a:gd name="T21" fmla="*/ 30 h 85"/>
                <a:gd name="T22" fmla="*/ 0 w 87"/>
                <a:gd name="T23" fmla="*/ 30 h 85"/>
                <a:gd name="T24" fmla="*/ 0 w 87"/>
                <a:gd name="T25" fmla="*/ 5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7" h="85">
                  <a:moveTo>
                    <a:pt x="0" y="56"/>
                  </a:moveTo>
                  <a:lnTo>
                    <a:pt x="30" y="56"/>
                  </a:lnTo>
                  <a:lnTo>
                    <a:pt x="30" y="85"/>
                  </a:lnTo>
                  <a:lnTo>
                    <a:pt x="56" y="85"/>
                  </a:lnTo>
                  <a:lnTo>
                    <a:pt x="56" y="56"/>
                  </a:lnTo>
                  <a:lnTo>
                    <a:pt x="87" y="56"/>
                  </a:lnTo>
                  <a:lnTo>
                    <a:pt x="87" y="30"/>
                  </a:lnTo>
                  <a:lnTo>
                    <a:pt x="56" y="30"/>
                  </a:lnTo>
                  <a:lnTo>
                    <a:pt x="56" y="0"/>
                  </a:lnTo>
                  <a:lnTo>
                    <a:pt x="30" y="0"/>
                  </a:lnTo>
                  <a:lnTo>
                    <a:pt x="30" y="30"/>
                  </a:lnTo>
                  <a:lnTo>
                    <a:pt x="0" y="3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0071BE"/>
            </a:solidFill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dirty="0">
                <a:latin typeface="Arial" pitchFamily="34" charset="0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0826" y="3902400"/>
            <a:ext cx="8642349" cy="13849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5000" kern="0" baseline="0"/>
            </a:lvl1pPr>
          </a:lstStyle>
          <a:p>
            <a:r>
              <a:rPr lang="de-DE" dirty="0" smtClean="0"/>
              <a:t>Click to edit Master title style</a:t>
            </a:r>
            <a:endParaRPr lang="de-D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0826" y="3189600"/>
            <a:ext cx="8642349" cy="648000"/>
          </a:xfrm>
        </p:spPr>
        <p:txBody>
          <a:bodyPr anchor="b"/>
          <a:lstStyle>
            <a:lvl1pPr marL="0" indent="0" algn="l">
              <a:buNone/>
              <a:defRPr b="1" kern="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Click to edit Master subtitle style</a:t>
            </a:r>
            <a:endParaRPr lang="de-DE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r>
              <a:rPr lang="en-US" smtClean="0"/>
              <a:t>GF Piping Systems | Georg Fischer Waga N.V.</a:t>
            </a:r>
            <a:endParaRPr lang="de-DE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1D762E87-A412-4C60-A57E-8ABE900AD89F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preserve="1" userDrawn="1">
  <p:cSld name="Title Slide"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0825" y="3218400"/>
            <a:ext cx="8642349" cy="13849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5000" kern="0" baseline="0"/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0825" y="2480400"/>
            <a:ext cx="8642349" cy="684000"/>
          </a:xfrm>
        </p:spPr>
        <p:txBody>
          <a:bodyPr anchor="b"/>
          <a:lstStyle>
            <a:lvl1pPr marL="0" indent="0" algn="l">
              <a:buNone/>
              <a:defRPr b="1" kern="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Click to edit Master subtitle style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50825" y="5641202"/>
            <a:ext cx="8642350" cy="66752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E"/>
              </a:buClr>
              <a:buSzTx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BE"/>
              </a:buClr>
              <a:buSzTx/>
              <a:buFont typeface="Wingdings" pitchFamily="2" charset="2"/>
              <a:buNone/>
              <a:tabLst/>
              <a:defRPr/>
            </a:pPr>
            <a:r>
              <a:rPr lang="en-GB" dirty="0" smtClean="0"/>
              <a:t>Click to edit Master text styles</a:t>
            </a:r>
          </a:p>
        </p:txBody>
      </p:sp>
      <p:grpSp>
        <p:nvGrpSpPr>
          <p:cNvPr id="14" name="Group 17"/>
          <p:cNvGrpSpPr>
            <a:grpSpLocks noChangeAspect="1"/>
          </p:cNvGrpSpPr>
          <p:nvPr userDrawn="1">
            <p:custDataLst>
              <p:tags r:id="rId2"/>
            </p:custDataLst>
          </p:nvPr>
        </p:nvGrpSpPr>
        <p:grpSpPr bwMode="auto">
          <a:xfrm>
            <a:off x="251503" y="223386"/>
            <a:ext cx="1569220" cy="504000"/>
            <a:chOff x="167" y="321"/>
            <a:chExt cx="433" cy="139"/>
          </a:xfrm>
        </p:grpSpPr>
        <p:sp>
          <p:nvSpPr>
            <p:cNvPr id="15" name="AutoShape 16"/>
            <p:cNvSpPr>
              <a:spLocks noChangeAspect="1" noChangeArrowheads="1" noTextEdit="1"/>
            </p:cNvSpPr>
            <p:nvPr/>
          </p:nvSpPr>
          <p:spPr bwMode="auto">
            <a:xfrm>
              <a:off x="167" y="321"/>
              <a:ext cx="433" cy="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GB" dirty="0">
                <a:solidFill>
                  <a:prstClr val="black"/>
                </a:solidFill>
                <a:latin typeface="Arial"/>
                <a:cs typeface="+mn-cs"/>
              </a:endParaRPr>
            </a:p>
          </p:txBody>
        </p:sp>
        <p:sp>
          <p:nvSpPr>
            <p:cNvPr id="16" name="Freeform 18"/>
            <p:cNvSpPr>
              <a:spLocks/>
            </p:cNvSpPr>
            <p:nvPr/>
          </p:nvSpPr>
          <p:spPr bwMode="auto">
            <a:xfrm>
              <a:off x="167" y="346"/>
              <a:ext cx="88" cy="85"/>
            </a:xfrm>
            <a:custGeom>
              <a:avLst/>
              <a:gdLst>
                <a:gd name="T0" fmla="*/ 0 w 88"/>
                <a:gd name="T1" fmla="*/ 56 h 85"/>
                <a:gd name="T2" fmla="*/ 31 w 88"/>
                <a:gd name="T3" fmla="*/ 56 h 85"/>
                <a:gd name="T4" fmla="*/ 31 w 88"/>
                <a:gd name="T5" fmla="*/ 85 h 85"/>
                <a:gd name="T6" fmla="*/ 57 w 88"/>
                <a:gd name="T7" fmla="*/ 85 h 85"/>
                <a:gd name="T8" fmla="*/ 57 w 88"/>
                <a:gd name="T9" fmla="*/ 56 h 85"/>
                <a:gd name="T10" fmla="*/ 88 w 88"/>
                <a:gd name="T11" fmla="*/ 56 h 85"/>
                <a:gd name="T12" fmla="*/ 88 w 88"/>
                <a:gd name="T13" fmla="*/ 30 h 85"/>
                <a:gd name="T14" fmla="*/ 57 w 88"/>
                <a:gd name="T15" fmla="*/ 30 h 85"/>
                <a:gd name="T16" fmla="*/ 57 w 88"/>
                <a:gd name="T17" fmla="*/ 0 h 85"/>
                <a:gd name="T18" fmla="*/ 31 w 88"/>
                <a:gd name="T19" fmla="*/ 0 h 85"/>
                <a:gd name="T20" fmla="*/ 31 w 88"/>
                <a:gd name="T21" fmla="*/ 30 h 85"/>
                <a:gd name="T22" fmla="*/ 0 w 88"/>
                <a:gd name="T23" fmla="*/ 30 h 85"/>
                <a:gd name="T24" fmla="*/ 0 w 88"/>
                <a:gd name="T25" fmla="*/ 56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8" h="85">
                  <a:moveTo>
                    <a:pt x="0" y="56"/>
                  </a:moveTo>
                  <a:lnTo>
                    <a:pt x="31" y="56"/>
                  </a:lnTo>
                  <a:lnTo>
                    <a:pt x="31" y="85"/>
                  </a:lnTo>
                  <a:lnTo>
                    <a:pt x="57" y="85"/>
                  </a:lnTo>
                  <a:lnTo>
                    <a:pt x="57" y="56"/>
                  </a:lnTo>
                  <a:lnTo>
                    <a:pt x="88" y="56"/>
                  </a:lnTo>
                  <a:lnTo>
                    <a:pt x="88" y="30"/>
                  </a:lnTo>
                  <a:lnTo>
                    <a:pt x="57" y="30"/>
                  </a:lnTo>
                  <a:lnTo>
                    <a:pt x="57" y="0"/>
                  </a:lnTo>
                  <a:lnTo>
                    <a:pt x="31" y="0"/>
                  </a:lnTo>
                  <a:lnTo>
                    <a:pt x="31" y="30"/>
                  </a:lnTo>
                  <a:lnTo>
                    <a:pt x="0" y="3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0071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GB" dirty="0">
                <a:solidFill>
                  <a:prstClr val="black"/>
                </a:solidFill>
                <a:latin typeface="Arial"/>
                <a:cs typeface="+mn-cs"/>
              </a:endParaRPr>
            </a:p>
          </p:txBody>
        </p:sp>
        <p:sp>
          <p:nvSpPr>
            <p:cNvPr id="17" name="Freeform 19"/>
            <p:cNvSpPr>
              <a:spLocks/>
            </p:cNvSpPr>
            <p:nvPr/>
          </p:nvSpPr>
          <p:spPr bwMode="auto">
            <a:xfrm>
              <a:off x="268" y="321"/>
              <a:ext cx="133" cy="139"/>
            </a:xfrm>
            <a:custGeom>
              <a:avLst/>
              <a:gdLst>
                <a:gd name="T0" fmla="*/ 2 w 1069"/>
                <a:gd name="T1" fmla="*/ 1 h 1103"/>
                <a:gd name="T2" fmla="*/ 2 w 1069"/>
                <a:gd name="T3" fmla="*/ 1 h 1103"/>
                <a:gd name="T4" fmla="*/ 1 w 1069"/>
                <a:gd name="T5" fmla="*/ 1 h 1103"/>
                <a:gd name="T6" fmla="*/ 1 w 1069"/>
                <a:gd name="T7" fmla="*/ 0 h 1103"/>
                <a:gd name="T8" fmla="*/ 1 w 1069"/>
                <a:gd name="T9" fmla="*/ 1 h 1103"/>
                <a:gd name="T10" fmla="*/ 0 w 1069"/>
                <a:gd name="T11" fmla="*/ 1 h 1103"/>
                <a:gd name="T12" fmla="*/ 0 w 1069"/>
                <a:gd name="T13" fmla="*/ 2 h 1103"/>
                <a:gd name="T14" fmla="*/ 1 w 1069"/>
                <a:gd name="T15" fmla="*/ 2 h 1103"/>
                <a:gd name="T16" fmla="*/ 1 w 1069"/>
                <a:gd name="T17" fmla="*/ 2 h 1103"/>
                <a:gd name="T18" fmla="*/ 2 w 1069"/>
                <a:gd name="T19" fmla="*/ 1 h 1103"/>
                <a:gd name="T20" fmla="*/ 1 w 1069"/>
                <a:gd name="T21" fmla="*/ 1 h 1103"/>
                <a:gd name="T22" fmla="*/ 1 w 1069"/>
                <a:gd name="T23" fmla="*/ 1 h 1103"/>
                <a:gd name="T24" fmla="*/ 2 w 1069"/>
                <a:gd name="T25" fmla="*/ 1 h 1103"/>
                <a:gd name="T26" fmla="*/ 2 w 1069"/>
                <a:gd name="T27" fmla="*/ 2 h 1103"/>
                <a:gd name="T28" fmla="*/ 1 w 1069"/>
                <a:gd name="T29" fmla="*/ 2 h 1103"/>
                <a:gd name="T30" fmla="*/ 1 w 1069"/>
                <a:gd name="T31" fmla="*/ 2 h 1103"/>
                <a:gd name="T32" fmla="*/ 0 w 1069"/>
                <a:gd name="T33" fmla="*/ 2 h 1103"/>
                <a:gd name="T34" fmla="*/ 0 w 1069"/>
                <a:gd name="T35" fmla="*/ 1 h 1103"/>
                <a:gd name="T36" fmla="*/ 0 w 1069"/>
                <a:gd name="T37" fmla="*/ 1 h 1103"/>
                <a:gd name="T38" fmla="*/ 0 w 1069"/>
                <a:gd name="T39" fmla="*/ 0 h 1103"/>
                <a:gd name="T40" fmla="*/ 0 w 1069"/>
                <a:gd name="T41" fmla="*/ 0 h 1103"/>
                <a:gd name="T42" fmla="*/ 1 w 1069"/>
                <a:gd name="T43" fmla="*/ 0 h 1103"/>
                <a:gd name="T44" fmla="*/ 2 w 1069"/>
                <a:gd name="T45" fmla="*/ 0 h 1103"/>
                <a:gd name="T46" fmla="*/ 2 w 1069"/>
                <a:gd name="T47" fmla="*/ 0 h 1103"/>
                <a:gd name="T48" fmla="*/ 2 w 1069"/>
                <a:gd name="T49" fmla="*/ 1 h 110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69" h="1103">
                  <a:moveTo>
                    <a:pt x="1003" y="240"/>
                  </a:moveTo>
                  <a:cubicBezTo>
                    <a:pt x="817" y="349"/>
                    <a:pt x="817" y="349"/>
                    <a:pt x="817" y="349"/>
                  </a:cubicBezTo>
                  <a:cubicBezTo>
                    <a:pt x="811" y="341"/>
                    <a:pt x="798" y="326"/>
                    <a:pt x="778" y="303"/>
                  </a:cubicBezTo>
                  <a:cubicBezTo>
                    <a:pt x="713" y="241"/>
                    <a:pt x="633" y="210"/>
                    <a:pt x="538" y="210"/>
                  </a:cubicBezTo>
                  <a:cubicBezTo>
                    <a:pt x="461" y="210"/>
                    <a:pt x="393" y="234"/>
                    <a:pt x="337" y="282"/>
                  </a:cubicBezTo>
                  <a:cubicBezTo>
                    <a:pt x="262" y="345"/>
                    <a:pt x="225" y="433"/>
                    <a:pt x="225" y="547"/>
                  </a:cubicBezTo>
                  <a:cubicBezTo>
                    <a:pt x="225" y="633"/>
                    <a:pt x="244" y="704"/>
                    <a:pt x="283" y="762"/>
                  </a:cubicBezTo>
                  <a:cubicBezTo>
                    <a:pt x="345" y="853"/>
                    <a:pt x="432" y="899"/>
                    <a:pt x="544" y="899"/>
                  </a:cubicBezTo>
                  <a:cubicBezTo>
                    <a:pt x="645" y="899"/>
                    <a:pt x="723" y="864"/>
                    <a:pt x="777" y="795"/>
                  </a:cubicBezTo>
                  <a:cubicBezTo>
                    <a:pt x="786" y="782"/>
                    <a:pt x="801" y="755"/>
                    <a:pt x="821" y="716"/>
                  </a:cubicBezTo>
                  <a:cubicBezTo>
                    <a:pt x="541" y="716"/>
                    <a:pt x="541" y="716"/>
                    <a:pt x="541" y="716"/>
                  </a:cubicBezTo>
                  <a:cubicBezTo>
                    <a:pt x="541" y="519"/>
                    <a:pt x="541" y="519"/>
                    <a:pt x="541" y="519"/>
                  </a:cubicBezTo>
                  <a:cubicBezTo>
                    <a:pt x="1069" y="520"/>
                    <a:pt x="1069" y="520"/>
                    <a:pt x="1069" y="520"/>
                  </a:cubicBezTo>
                  <a:cubicBezTo>
                    <a:pt x="1069" y="675"/>
                    <a:pt x="1034" y="800"/>
                    <a:pt x="966" y="894"/>
                  </a:cubicBezTo>
                  <a:cubicBezTo>
                    <a:pt x="864" y="1034"/>
                    <a:pt x="721" y="1103"/>
                    <a:pt x="535" y="1103"/>
                  </a:cubicBezTo>
                  <a:cubicBezTo>
                    <a:pt x="493" y="1103"/>
                    <a:pt x="451" y="1099"/>
                    <a:pt x="407" y="1090"/>
                  </a:cubicBezTo>
                  <a:cubicBezTo>
                    <a:pt x="275" y="1063"/>
                    <a:pt x="170" y="993"/>
                    <a:pt x="94" y="881"/>
                  </a:cubicBezTo>
                  <a:cubicBezTo>
                    <a:pt x="31" y="790"/>
                    <a:pt x="0" y="680"/>
                    <a:pt x="0" y="553"/>
                  </a:cubicBezTo>
                  <a:cubicBezTo>
                    <a:pt x="0" y="498"/>
                    <a:pt x="5" y="450"/>
                    <a:pt x="15" y="409"/>
                  </a:cubicBezTo>
                  <a:cubicBezTo>
                    <a:pt x="38" y="314"/>
                    <a:pt x="78" y="235"/>
                    <a:pt x="136" y="170"/>
                  </a:cubicBezTo>
                  <a:cubicBezTo>
                    <a:pt x="157" y="145"/>
                    <a:pt x="183" y="122"/>
                    <a:pt x="213" y="100"/>
                  </a:cubicBezTo>
                  <a:cubicBezTo>
                    <a:pt x="303" y="33"/>
                    <a:pt x="412" y="0"/>
                    <a:pt x="541" y="0"/>
                  </a:cubicBezTo>
                  <a:cubicBezTo>
                    <a:pt x="661" y="0"/>
                    <a:pt x="767" y="30"/>
                    <a:pt x="859" y="91"/>
                  </a:cubicBezTo>
                  <a:cubicBezTo>
                    <a:pt x="895" y="116"/>
                    <a:pt x="927" y="143"/>
                    <a:pt x="954" y="173"/>
                  </a:cubicBezTo>
                  <a:cubicBezTo>
                    <a:pt x="970" y="191"/>
                    <a:pt x="986" y="213"/>
                    <a:pt x="1003" y="240"/>
                  </a:cubicBezTo>
                  <a:close/>
                </a:path>
              </a:pathLst>
            </a:custGeom>
            <a:solidFill>
              <a:srgbClr val="0071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GB" dirty="0">
                <a:solidFill>
                  <a:prstClr val="black"/>
                </a:solidFill>
                <a:latin typeface="Arial"/>
                <a:cs typeface="+mn-cs"/>
              </a:endParaRPr>
            </a:p>
          </p:txBody>
        </p:sp>
        <p:sp>
          <p:nvSpPr>
            <p:cNvPr id="18" name="Freeform 20"/>
            <p:cNvSpPr>
              <a:spLocks/>
            </p:cNvSpPr>
            <p:nvPr/>
          </p:nvSpPr>
          <p:spPr bwMode="auto">
            <a:xfrm>
              <a:off x="419" y="325"/>
              <a:ext cx="76" cy="132"/>
            </a:xfrm>
            <a:custGeom>
              <a:avLst/>
              <a:gdLst>
                <a:gd name="T0" fmla="*/ 0 w 76"/>
                <a:gd name="T1" fmla="*/ 0 h 132"/>
                <a:gd name="T2" fmla="*/ 76 w 76"/>
                <a:gd name="T3" fmla="*/ 0 h 132"/>
                <a:gd name="T4" fmla="*/ 76 w 76"/>
                <a:gd name="T5" fmla="*/ 25 h 132"/>
                <a:gd name="T6" fmla="*/ 28 w 76"/>
                <a:gd name="T7" fmla="*/ 25 h 132"/>
                <a:gd name="T8" fmla="*/ 28 w 76"/>
                <a:gd name="T9" fmla="*/ 51 h 132"/>
                <a:gd name="T10" fmla="*/ 76 w 76"/>
                <a:gd name="T11" fmla="*/ 51 h 132"/>
                <a:gd name="T12" fmla="*/ 76 w 76"/>
                <a:gd name="T13" fmla="*/ 77 h 132"/>
                <a:gd name="T14" fmla="*/ 28 w 76"/>
                <a:gd name="T15" fmla="*/ 77 h 132"/>
                <a:gd name="T16" fmla="*/ 28 w 76"/>
                <a:gd name="T17" fmla="*/ 132 h 132"/>
                <a:gd name="T18" fmla="*/ 0 w 76"/>
                <a:gd name="T19" fmla="*/ 132 h 132"/>
                <a:gd name="T20" fmla="*/ 0 w 76"/>
                <a:gd name="T21" fmla="*/ 0 h 13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6" h="132">
                  <a:moveTo>
                    <a:pt x="0" y="0"/>
                  </a:moveTo>
                  <a:lnTo>
                    <a:pt x="76" y="0"/>
                  </a:lnTo>
                  <a:lnTo>
                    <a:pt x="76" y="25"/>
                  </a:lnTo>
                  <a:lnTo>
                    <a:pt x="28" y="25"/>
                  </a:lnTo>
                  <a:lnTo>
                    <a:pt x="28" y="51"/>
                  </a:lnTo>
                  <a:lnTo>
                    <a:pt x="76" y="51"/>
                  </a:lnTo>
                  <a:lnTo>
                    <a:pt x="76" y="77"/>
                  </a:lnTo>
                  <a:lnTo>
                    <a:pt x="28" y="77"/>
                  </a:lnTo>
                  <a:lnTo>
                    <a:pt x="28" y="132"/>
                  </a:lnTo>
                  <a:lnTo>
                    <a:pt x="0" y="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1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GB" dirty="0">
                <a:solidFill>
                  <a:prstClr val="black"/>
                </a:solidFill>
                <a:latin typeface="Arial"/>
                <a:cs typeface="+mn-cs"/>
              </a:endParaRPr>
            </a:p>
          </p:txBody>
        </p:sp>
        <p:sp>
          <p:nvSpPr>
            <p:cNvPr id="19" name="Freeform 21"/>
            <p:cNvSpPr>
              <a:spLocks/>
            </p:cNvSpPr>
            <p:nvPr/>
          </p:nvSpPr>
          <p:spPr bwMode="auto">
            <a:xfrm>
              <a:off x="513" y="346"/>
              <a:ext cx="87" cy="85"/>
            </a:xfrm>
            <a:custGeom>
              <a:avLst/>
              <a:gdLst>
                <a:gd name="T0" fmla="*/ 0 w 87"/>
                <a:gd name="T1" fmla="*/ 56 h 85"/>
                <a:gd name="T2" fmla="*/ 30 w 87"/>
                <a:gd name="T3" fmla="*/ 56 h 85"/>
                <a:gd name="T4" fmla="*/ 30 w 87"/>
                <a:gd name="T5" fmla="*/ 85 h 85"/>
                <a:gd name="T6" fmla="*/ 56 w 87"/>
                <a:gd name="T7" fmla="*/ 85 h 85"/>
                <a:gd name="T8" fmla="*/ 56 w 87"/>
                <a:gd name="T9" fmla="*/ 56 h 85"/>
                <a:gd name="T10" fmla="*/ 87 w 87"/>
                <a:gd name="T11" fmla="*/ 56 h 85"/>
                <a:gd name="T12" fmla="*/ 87 w 87"/>
                <a:gd name="T13" fmla="*/ 30 h 85"/>
                <a:gd name="T14" fmla="*/ 56 w 87"/>
                <a:gd name="T15" fmla="*/ 30 h 85"/>
                <a:gd name="T16" fmla="*/ 56 w 87"/>
                <a:gd name="T17" fmla="*/ 0 h 85"/>
                <a:gd name="T18" fmla="*/ 30 w 87"/>
                <a:gd name="T19" fmla="*/ 0 h 85"/>
                <a:gd name="T20" fmla="*/ 30 w 87"/>
                <a:gd name="T21" fmla="*/ 30 h 85"/>
                <a:gd name="T22" fmla="*/ 0 w 87"/>
                <a:gd name="T23" fmla="*/ 30 h 85"/>
                <a:gd name="T24" fmla="*/ 0 w 87"/>
                <a:gd name="T25" fmla="*/ 56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7" h="85">
                  <a:moveTo>
                    <a:pt x="0" y="56"/>
                  </a:moveTo>
                  <a:lnTo>
                    <a:pt x="30" y="56"/>
                  </a:lnTo>
                  <a:lnTo>
                    <a:pt x="30" y="85"/>
                  </a:lnTo>
                  <a:lnTo>
                    <a:pt x="56" y="85"/>
                  </a:lnTo>
                  <a:lnTo>
                    <a:pt x="56" y="56"/>
                  </a:lnTo>
                  <a:lnTo>
                    <a:pt x="87" y="56"/>
                  </a:lnTo>
                  <a:lnTo>
                    <a:pt x="87" y="30"/>
                  </a:lnTo>
                  <a:lnTo>
                    <a:pt x="56" y="30"/>
                  </a:lnTo>
                  <a:lnTo>
                    <a:pt x="56" y="0"/>
                  </a:lnTo>
                  <a:lnTo>
                    <a:pt x="30" y="0"/>
                  </a:lnTo>
                  <a:lnTo>
                    <a:pt x="30" y="30"/>
                  </a:lnTo>
                  <a:lnTo>
                    <a:pt x="0" y="3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0071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GB" dirty="0">
                <a:solidFill>
                  <a:prstClr val="black"/>
                </a:solidFill>
                <a:latin typeface="Arial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389232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25" y="1605600"/>
            <a:ext cx="8642350" cy="4703126"/>
          </a:xfr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>
            <a:noAutofit/>
          </a:bodyPr>
          <a:lstStyle/>
          <a:p>
            <a:r>
              <a:rPr lang="en-US" smtClean="0"/>
              <a:t>Company Profile 2016 | Corporate Communications</a:t>
            </a:r>
            <a:endParaRPr lang="en-GB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D8AA1AA-2CA4-4ADE-BC9D-9C79A70BA25E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800125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ivider" type="secHead" preserve="1">
  <p:cSld name="Divi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25" y="3218400"/>
            <a:ext cx="8642350" cy="1384995"/>
          </a:xfrm>
        </p:spPr>
        <p:txBody>
          <a:bodyPr anchor="t"/>
          <a:lstStyle>
            <a:lvl1pPr algn="l">
              <a:lnSpc>
                <a:spcPct val="90000"/>
              </a:lnSpc>
              <a:defRPr sz="5000" b="1" cap="none" baseline="0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0825" y="2480400"/>
            <a:ext cx="8642350" cy="684000"/>
          </a:xfrm>
        </p:spPr>
        <p:txBody>
          <a:bodyPr anchor="b"/>
          <a:lstStyle>
            <a:lvl1pPr marL="0" indent="0">
              <a:buNone/>
              <a:defRPr sz="2200" b="1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>
            <a:noAutofit/>
          </a:bodyPr>
          <a:lstStyle/>
          <a:p>
            <a:r>
              <a:rPr lang="en-US" smtClean="0"/>
              <a:t>Company Profile 2016 | Corporate Communications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D8AA1AA-2CA4-4ADE-BC9D-9C79A70BA25E}" type="slidenum">
              <a:rPr lang="en-GB" smtClean="0"/>
              <a:pPr/>
              <a:t>‹nr.›</a:t>
            </a:fld>
            <a:endParaRPr lang="en-GB" dirty="0"/>
          </a:p>
        </p:txBody>
      </p:sp>
      <p:grpSp>
        <p:nvGrpSpPr>
          <p:cNvPr id="14" name="Group 17"/>
          <p:cNvGrpSpPr>
            <a:grpSpLocks/>
          </p:cNvGrpSpPr>
          <p:nvPr userDrawn="1">
            <p:custDataLst>
              <p:tags r:id="rId2"/>
            </p:custDataLst>
          </p:nvPr>
        </p:nvGrpSpPr>
        <p:grpSpPr bwMode="black">
          <a:xfrm>
            <a:off x="7661708" y="230188"/>
            <a:ext cx="1233584" cy="396000"/>
            <a:chOff x="167" y="321"/>
            <a:chExt cx="433" cy="139"/>
          </a:xfrm>
        </p:grpSpPr>
        <p:sp>
          <p:nvSpPr>
            <p:cNvPr id="15" name="AutoShape 16"/>
            <p:cNvSpPr>
              <a:spLocks noChangeAspect="1" noChangeArrowheads="1" noTextEdit="1"/>
            </p:cNvSpPr>
            <p:nvPr userDrawn="1"/>
          </p:nvSpPr>
          <p:spPr bwMode="black">
            <a:xfrm>
              <a:off x="167" y="321"/>
              <a:ext cx="433" cy="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GB" dirty="0">
                <a:solidFill>
                  <a:prstClr val="black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6" name="Freeform 18"/>
            <p:cNvSpPr>
              <a:spLocks/>
            </p:cNvSpPr>
            <p:nvPr userDrawn="1"/>
          </p:nvSpPr>
          <p:spPr bwMode="black">
            <a:xfrm>
              <a:off x="167" y="346"/>
              <a:ext cx="88" cy="85"/>
            </a:xfrm>
            <a:custGeom>
              <a:avLst/>
              <a:gdLst>
                <a:gd name="T0" fmla="*/ 0 w 88"/>
                <a:gd name="T1" fmla="*/ 56 h 85"/>
                <a:gd name="T2" fmla="*/ 31 w 88"/>
                <a:gd name="T3" fmla="*/ 56 h 85"/>
                <a:gd name="T4" fmla="*/ 31 w 88"/>
                <a:gd name="T5" fmla="*/ 85 h 85"/>
                <a:gd name="T6" fmla="*/ 57 w 88"/>
                <a:gd name="T7" fmla="*/ 85 h 85"/>
                <a:gd name="T8" fmla="*/ 57 w 88"/>
                <a:gd name="T9" fmla="*/ 56 h 85"/>
                <a:gd name="T10" fmla="*/ 88 w 88"/>
                <a:gd name="T11" fmla="*/ 56 h 85"/>
                <a:gd name="T12" fmla="*/ 88 w 88"/>
                <a:gd name="T13" fmla="*/ 30 h 85"/>
                <a:gd name="T14" fmla="*/ 57 w 88"/>
                <a:gd name="T15" fmla="*/ 30 h 85"/>
                <a:gd name="T16" fmla="*/ 57 w 88"/>
                <a:gd name="T17" fmla="*/ 0 h 85"/>
                <a:gd name="T18" fmla="*/ 31 w 88"/>
                <a:gd name="T19" fmla="*/ 0 h 85"/>
                <a:gd name="T20" fmla="*/ 31 w 88"/>
                <a:gd name="T21" fmla="*/ 30 h 85"/>
                <a:gd name="T22" fmla="*/ 0 w 88"/>
                <a:gd name="T23" fmla="*/ 30 h 85"/>
                <a:gd name="T24" fmla="*/ 0 w 88"/>
                <a:gd name="T25" fmla="*/ 5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8" h="85">
                  <a:moveTo>
                    <a:pt x="0" y="56"/>
                  </a:moveTo>
                  <a:lnTo>
                    <a:pt x="31" y="56"/>
                  </a:lnTo>
                  <a:lnTo>
                    <a:pt x="31" y="85"/>
                  </a:lnTo>
                  <a:lnTo>
                    <a:pt x="57" y="85"/>
                  </a:lnTo>
                  <a:lnTo>
                    <a:pt x="57" y="56"/>
                  </a:lnTo>
                  <a:lnTo>
                    <a:pt x="88" y="56"/>
                  </a:lnTo>
                  <a:lnTo>
                    <a:pt x="88" y="30"/>
                  </a:lnTo>
                  <a:lnTo>
                    <a:pt x="57" y="30"/>
                  </a:lnTo>
                  <a:lnTo>
                    <a:pt x="57" y="0"/>
                  </a:lnTo>
                  <a:lnTo>
                    <a:pt x="31" y="0"/>
                  </a:lnTo>
                  <a:lnTo>
                    <a:pt x="31" y="30"/>
                  </a:lnTo>
                  <a:lnTo>
                    <a:pt x="0" y="3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GB" dirty="0">
                <a:solidFill>
                  <a:prstClr val="black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7" name="Freeform 19"/>
            <p:cNvSpPr>
              <a:spLocks/>
            </p:cNvSpPr>
            <p:nvPr userDrawn="1"/>
          </p:nvSpPr>
          <p:spPr bwMode="black">
            <a:xfrm>
              <a:off x="268" y="321"/>
              <a:ext cx="133" cy="139"/>
            </a:xfrm>
            <a:custGeom>
              <a:avLst/>
              <a:gdLst>
                <a:gd name="T0" fmla="*/ 1003 w 1069"/>
                <a:gd name="T1" fmla="*/ 240 h 1103"/>
                <a:gd name="T2" fmla="*/ 817 w 1069"/>
                <a:gd name="T3" fmla="*/ 349 h 1103"/>
                <a:gd name="T4" fmla="*/ 778 w 1069"/>
                <a:gd name="T5" fmla="*/ 303 h 1103"/>
                <a:gd name="T6" fmla="*/ 538 w 1069"/>
                <a:gd name="T7" fmla="*/ 210 h 1103"/>
                <a:gd name="T8" fmla="*/ 337 w 1069"/>
                <a:gd name="T9" fmla="*/ 282 h 1103"/>
                <a:gd name="T10" fmla="*/ 225 w 1069"/>
                <a:gd name="T11" fmla="*/ 547 h 1103"/>
                <a:gd name="T12" fmla="*/ 283 w 1069"/>
                <a:gd name="T13" fmla="*/ 762 h 1103"/>
                <a:gd name="T14" fmla="*/ 544 w 1069"/>
                <a:gd name="T15" fmla="*/ 899 h 1103"/>
                <a:gd name="T16" fmla="*/ 777 w 1069"/>
                <a:gd name="T17" fmla="*/ 795 h 1103"/>
                <a:gd name="T18" fmla="*/ 821 w 1069"/>
                <a:gd name="T19" fmla="*/ 716 h 1103"/>
                <a:gd name="T20" fmla="*/ 541 w 1069"/>
                <a:gd name="T21" fmla="*/ 716 h 1103"/>
                <a:gd name="T22" fmla="*/ 541 w 1069"/>
                <a:gd name="T23" fmla="*/ 519 h 1103"/>
                <a:gd name="T24" fmla="*/ 1069 w 1069"/>
                <a:gd name="T25" fmla="*/ 520 h 1103"/>
                <a:gd name="T26" fmla="*/ 966 w 1069"/>
                <a:gd name="T27" fmla="*/ 894 h 1103"/>
                <a:gd name="T28" fmla="*/ 535 w 1069"/>
                <a:gd name="T29" fmla="*/ 1103 h 1103"/>
                <a:gd name="T30" fmla="*/ 407 w 1069"/>
                <a:gd name="T31" fmla="*/ 1090 h 1103"/>
                <a:gd name="T32" fmla="*/ 94 w 1069"/>
                <a:gd name="T33" fmla="*/ 881 h 1103"/>
                <a:gd name="T34" fmla="*/ 0 w 1069"/>
                <a:gd name="T35" fmla="*/ 553 h 1103"/>
                <a:gd name="T36" fmla="*/ 15 w 1069"/>
                <a:gd name="T37" fmla="*/ 409 h 1103"/>
                <a:gd name="T38" fmla="*/ 136 w 1069"/>
                <a:gd name="T39" fmla="*/ 170 h 1103"/>
                <a:gd name="T40" fmla="*/ 213 w 1069"/>
                <a:gd name="T41" fmla="*/ 100 h 1103"/>
                <a:gd name="T42" fmla="*/ 541 w 1069"/>
                <a:gd name="T43" fmla="*/ 0 h 1103"/>
                <a:gd name="T44" fmla="*/ 859 w 1069"/>
                <a:gd name="T45" fmla="*/ 91 h 1103"/>
                <a:gd name="T46" fmla="*/ 954 w 1069"/>
                <a:gd name="T47" fmla="*/ 173 h 1103"/>
                <a:gd name="T48" fmla="*/ 1003 w 1069"/>
                <a:gd name="T49" fmla="*/ 240 h 1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69" h="1103">
                  <a:moveTo>
                    <a:pt x="1003" y="240"/>
                  </a:moveTo>
                  <a:cubicBezTo>
                    <a:pt x="817" y="349"/>
                    <a:pt x="817" y="349"/>
                    <a:pt x="817" y="349"/>
                  </a:cubicBezTo>
                  <a:cubicBezTo>
                    <a:pt x="811" y="341"/>
                    <a:pt x="798" y="326"/>
                    <a:pt x="778" y="303"/>
                  </a:cubicBezTo>
                  <a:cubicBezTo>
                    <a:pt x="713" y="241"/>
                    <a:pt x="633" y="210"/>
                    <a:pt x="538" y="210"/>
                  </a:cubicBezTo>
                  <a:cubicBezTo>
                    <a:pt x="461" y="210"/>
                    <a:pt x="393" y="234"/>
                    <a:pt x="337" y="282"/>
                  </a:cubicBezTo>
                  <a:cubicBezTo>
                    <a:pt x="262" y="345"/>
                    <a:pt x="225" y="433"/>
                    <a:pt x="225" y="547"/>
                  </a:cubicBezTo>
                  <a:cubicBezTo>
                    <a:pt x="225" y="633"/>
                    <a:pt x="244" y="704"/>
                    <a:pt x="283" y="762"/>
                  </a:cubicBezTo>
                  <a:cubicBezTo>
                    <a:pt x="345" y="853"/>
                    <a:pt x="432" y="899"/>
                    <a:pt x="544" y="899"/>
                  </a:cubicBezTo>
                  <a:cubicBezTo>
                    <a:pt x="645" y="899"/>
                    <a:pt x="723" y="864"/>
                    <a:pt x="777" y="795"/>
                  </a:cubicBezTo>
                  <a:cubicBezTo>
                    <a:pt x="786" y="782"/>
                    <a:pt x="801" y="755"/>
                    <a:pt x="821" y="716"/>
                  </a:cubicBezTo>
                  <a:cubicBezTo>
                    <a:pt x="541" y="716"/>
                    <a:pt x="541" y="716"/>
                    <a:pt x="541" y="716"/>
                  </a:cubicBezTo>
                  <a:cubicBezTo>
                    <a:pt x="541" y="519"/>
                    <a:pt x="541" y="519"/>
                    <a:pt x="541" y="519"/>
                  </a:cubicBezTo>
                  <a:cubicBezTo>
                    <a:pt x="1069" y="520"/>
                    <a:pt x="1069" y="520"/>
                    <a:pt x="1069" y="520"/>
                  </a:cubicBezTo>
                  <a:cubicBezTo>
                    <a:pt x="1069" y="675"/>
                    <a:pt x="1034" y="800"/>
                    <a:pt x="966" y="894"/>
                  </a:cubicBezTo>
                  <a:cubicBezTo>
                    <a:pt x="864" y="1034"/>
                    <a:pt x="721" y="1103"/>
                    <a:pt x="535" y="1103"/>
                  </a:cubicBezTo>
                  <a:cubicBezTo>
                    <a:pt x="493" y="1103"/>
                    <a:pt x="451" y="1099"/>
                    <a:pt x="407" y="1090"/>
                  </a:cubicBezTo>
                  <a:cubicBezTo>
                    <a:pt x="275" y="1063"/>
                    <a:pt x="170" y="993"/>
                    <a:pt x="94" y="881"/>
                  </a:cubicBezTo>
                  <a:cubicBezTo>
                    <a:pt x="31" y="790"/>
                    <a:pt x="0" y="680"/>
                    <a:pt x="0" y="553"/>
                  </a:cubicBezTo>
                  <a:cubicBezTo>
                    <a:pt x="0" y="498"/>
                    <a:pt x="5" y="450"/>
                    <a:pt x="15" y="409"/>
                  </a:cubicBezTo>
                  <a:cubicBezTo>
                    <a:pt x="38" y="314"/>
                    <a:pt x="78" y="235"/>
                    <a:pt x="136" y="170"/>
                  </a:cubicBezTo>
                  <a:cubicBezTo>
                    <a:pt x="157" y="145"/>
                    <a:pt x="183" y="122"/>
                    <a:pt x="213" y="100"/>
                  </a:cubicBezTo>
                  <a:cubicBezTo>
                    <a:pt x="303" y="33"/>
                    <a:pt x="412" y="0"/>
                    <a:pt x="541" y="0"/>
                  </a:cubicBezTo>
                  <a:cubicBezTo>
                    <a:pt x="661" y="0"/>
                    <a:pt x="767" y="30"/>
                    <a:pt x="859" y="91"/>
                  </a:cubicBezTo>
                  <a:cubicBezTo>
                    <a:pt x="895" y="116"/>
                    <a:pt x="927" y="143"/>
                    <a:pt x="954" y="173"/>
                  </a:cubicBezTo>
                  <a:cubicBezTo>
                    <a:pt x="970" y="191"/>
                    <a:pt x="986" y="213"/>
                    <a:pt x="1003" y="2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GB" dirty="0">
                <a:solidFill>
                  <a:prstClr val="black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8" name="Freeform 20"/>
            <p:cNvSpPr>
              <a:spLocks/>
            </p:cNvSpPr>
            <p:nvPr userDrawn="1"/>
          </p:nvSpPr>
          <p:spPr bwMode="black">
            <a:xfrm>
              <a:off x="419" y="325"/>
              <a:ext cx="76" cy="132"/>
            </a:xfrm>
            <a:custGeom>
              <a:avLst/>
              <a:gdLst>
                <a:gd name="T0" fmla="*/ 0 w 76"/>
                <a:gd name="T1" fmla="*/ 0 h 132"/>
                <a:gd name="T2" fmla="*/ 76 w 76"/>
                <a:gd name="T3" fmla="*/ 0 h 132"/>
                <a:gd name="T4" fmla="*/ 76 w 76"/>
                <a:gd name="T5" fmla="*/ 25 h 132"/>
                <a:gd name="T6" fmla="*/ 28 w 76"/>
                <a:gd name="T7" fmla="*/ 25 h 132"/>
                <a:gd name="T8" fmla="*/ 28 w 76"/>
                <a:gd name="T9" fmla="*/ 51 h 132"/>
                <a:gd name="T10" fmla="*/ 76 w 76"/>
                <a:gd name="T11" fmla="*/ 51 h 132"/>
                <a:gd name="T12" fmla="*/ 76 w 76"/>
                <a:gd name="T13" fmla="*/ 77 h 132"/>
                <a:gd name="T14" fmla="*/ 28 w 76"/>
                <a:gd name="T15" fmla="*/ 77 h 132"/>
                <a:gd name="T16" fmla="*/ 28 w 76"/>
                <a:gd name="T17" fmla="*/ 132 h 132"/>
                <a:gd name="T18" fmla="*/ 0 w 76"/>
                <a:gd name="T19" fmla="*/ 132 h 132"/>
                <a:gd name="T20" fmla="*/ 0 w 76"/>
                <a:gd name="T21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" h="132">
                  <a:moveTo>
                    <a:pt x="0" y="0"/>
                  </a:moveTo>
                  <a:lnTo>
                    <a:pt x="76" y="0"/>
                  </a:lnTo>
                  <a:lnTo>
                    <a:pt x="76" y="25"/>
                  </a:lnTo>
                  <a:lnTo>
                    <a:pt x="28" y="25"/>
                  </a:lnTo>
                  <a:lnTo>
                    <a:pt x="28" y="51"/>
                  </a:lnTo>
                  <a:lnTo>
                    <a:pt x="76" y="51"/>
                  </a:lnTo>
                  <a:lnTo>
                    <a:pt x="76" y="77"/>
                  </a:lnTo>
                  <a:lnTo>
                    <a:pt x="28" y="77"/>
                  </a:lnTo>
                  <a:lnTo>
                    <a:pt x="28" y="132"/>
                  </a:lnTo>
                  <a:lnTo>
                    <a:pt x="0" y="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GB" dirty="0">
                <a:solidFill>
                  <a:prstClr val="black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9" name="Freeform 21"/>
            <p:cNvSpPr>
              <a:spLocks/>
            </p:cNvSpPr>
            <p:nvPr userDrawn="1"/>
          </p:nvSpPr>
          <p:spPr bwMode="black">
            <a:xfrm>
              <a:off x="513" y="346"/>
              <a:ext cx="87" cy="85"/>
            </a:xfrm>
            <a:custGeom>
              <a:avLst/>
              <a:gdLst>
                <a:gd name="T0" fmla="*/ 0 w 87"/>
                <a:gd name="T1" fmla="*/ 56 h 85"/>
                <a:gd name="T2" fmla="*/ 30 w 87"/>
                <a:gd name="T3" fmla="*/ 56 h 85"/>
                <a:gd name="T4" fmla="*/ 30 w 87"/>
                <a:gd name="T5" fmla="*/ 85 h 85"/>
                <a:gd name="T6" fmla="*/ 56 w 87"/>
                <a:gd name="T7" fmla="*/ 85 h 85"/>
                <a:gd name="T8" fmla="*/ 56 w 87"/>
                <a:gd name="T9" fmla="*/ 56 h 85"/>
                <a:gd name="T10" fmla="*/ 87 w 87"/>
                <a:gd name="T11" fmla="*/ 56 h 85"/>
                <a:gd name="T12" fmla="*/ 87 w 87"/>
                <a:gd name="T13" fmla="*/ 30 h 85"/>
                <a:gd name="T14" fmla="*/ 56 w 87"/>
                <a:gd name="T15" fmla="*/ 30 h 85"/>
                <a:gd name="T16" fmla="*/ 56 w 87"/>
                <a:gd name="T17" fmla="*/ 0 h 85"/>
                <a:gd name="T18" fmla="*/ 30 w 87"/>
                <a:gd name="T19" fmla="*/ 0 h 85"/>
                <a:gd name="T20" fmla="*/ 30 w 87"/>
                <a:gd name="T21" fmla="*/ 30 h 85"/>
                <a:gd name="T22" fmla="*/ 0 w 87"/>
                <a:gd name="T23" fmla="*/ 30 h 85"/>
                <a:gd name="T24" fmla="*/ 0 w 87"/>
                <a:gd name="T25" fmla="*/ 5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7" h="85">
                  <a:moveTo>
                    <a:pt x="0" y="56"/>
                  </a:moveTo>
                  <a:lnTo>
                    <a:pt x="30" y="56"/>
                  </a:lnTo>
                  <a:lnTo>
                    <a:pt x="30" y="85"/>
                  </a:lnTo>
                  <a:lnTo>
                    <a:pt x="56" y="85"/>
                  </a:lnTo>
                  <a:lnTo>
                    <a:pt x="56" y="56"/>
                  </a:lnTo>
                  <a:lnTo>
                    <a:pt x="87" y="56"/>
                  </a:lnTo>
                  <a:lnTo>
                    <a:pt x="87" y="30"/>
                  </a:lnTo>
                  <a:lnTo>
                    <a:pt x="56" y="30"/>
                  </a:lnTo>
                  <a:lnTo>
                    <a:pt x="56" y="0"/>
                  </a:lnTo>
                  <a:lnTo>
                    <a:pt x="30" y="0"/>
                  </a:lnTo>
                  <a:lnTo>
                    <a:pt x="30" y="30"/>
                  </a:lnTo>
                  <a:lnTo>
                    <a:pt x="0" y="3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GB" dirty="0">
                <a:solidFill>
                  <a:prstClr val="black"/>
                </a:solidFill>
                <a:latin typeface="Arial" pitchFamily="34" charset="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5225115"/>
      </p:ext>
    </p:extLst>
  </p:cSld>
  <p:clrMapOvr>
    <a:masterClrMapping/>
  </p:clrMapOvr>
  <p:hf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 smtClean="0"/>
              <a:t>Company Profile 2016 | Corporate Communications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CED21-86E7-4336-9571-45CA2A164B3A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250823" y="1605598"/>
            <a:ext cx="4177161" cy="4703128"/>
          </a:xfr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716015" y="1605598"/>
            <a:ext cx="4177157" cy="4703128"/>
          </a:xfr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412252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>
            <a:noAutofit/>
          </a:bodyPr>
          <a:lstStyle/>
          <a:p>
            <a:r>
              <a:rPr lang="en-US" smtClean="0"/>
              <a:t>Company Profile 2016 | Corporate Communications</a:t>
            </a:r>
            <a:endParaRPr lang="en-GB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D8AA1AA-2CA4-4ADE-BC9D-9C79A70BA25E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50824" y="1605598"/>
            <a:ext cx="8642350" cy="4703127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355600" indent="0">
              <a:buFontTx/>
              <a:buNone/>
              <a:defRPr/>
            </a:lvl2pPr>
            <a:lvl3pPr marL="720725" indent="0">
              <a:buFontTx/>
              <a:buNone/>
              <a:defRPr/>
            </a:lvl3pPr>
            <a:lvl4pPr marL="1074738" indent="0">
              <a:buFontTx/>
              <a:buNone/>
              <a:defRPr/>
            </a:lvl4pPr>
            <a:lvl5pPr marL="1433513" indent="0">
              <a:buFontTx/>
              <a:buNone/>
              <a:defRPr/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6907953"/>
      </p:ext>
    </p:extLst>
  </p:cSld>
  <p:clrMapOvr>
    <a:masterClrMapping/>
  </p:clrMapOvr>
  <p:hf hd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ad" preserve="1" userDrawn="1">
  <p:cSld name="L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8" descr="Sparkles_Progression.png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899" t="-2011" r="35975" b="14838"/>
          <a:stretch/>
        </p:blipFill>
        <p:spPr bwMode="gray">
          <a:xfrm rot="10800000" flipH="1" flipV="1">
            <a:off x="5884333" y="1854200"/>
            <a:ext cx="3200400" cy="4631267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>
            <a:noAutofit/>
          </a:bodyPr>
          <a:lstStyle/>
          <a:p>
            <a:r>
              <a:rPr lang="en-US" smtClean="0"/>
              <a:t>Company Profile 2016 | Corporate Communications</a:t>
            </a:r>
            <a:endParaRPr lang="en-GB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D8AA1AA-2CA4-4ADE-BC9D-9C79A70BA25E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50824" y="1605598"/>
            <a:ext cx="7129488" cy="4703127"/>
          </a:xfrm>
        </p:spPr>
        <p:txBody>
          <a:bodyPr/>
          <a:lstStyle>
            <a:lvl1pPr marL="0" indent="0">
              <a:buFontTx/>
              <a:buNone/>
              <a:defRPr sz="4000" b="1"/>
            </a:lvl1pPr>
            <a:lvl2pPr marL="355600" indent="0">
              <a:buFontTx/>
              <a:buNone/>
              <a:defRPr sz="4000" b="1"/>
            </a:lvl2pPr>
            <a:lvl3pPr marL="720725" indent="0">
              <a:buFontTx/>
              <a:buNone/>
              <a:defRPr sz="4000" b="1"/>
            </a:lvl3pPr>
            <a:lvl4pPr marL="1074738" indent="0">
              <a:buFontTx/>
              <a:buNone/>
              <a:defRPr sz="4000" b="1"/>
            </a:lvl4pPr>
            <a:lvl5pPr marL="1433513" indent="0">
              <a:buFontTx/>
              <a:buNone/>
              <a:defRPr sz="4000" b="1"/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3018674"/>
      </p:ext>
    </p:extLst>
  </p:cSld>
  <p:clrMapOvr>
    <a:masterClrMapping/>
  </p:clrMapOvr>
  <p:hf hd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ad with Image" preserve="1" userDrawn="1">
  <p:cSld name="Lead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867400" y="1605598"/>
            <a:ext cx="3025774" cy="4703128"/>
          </a:xfrm>
        </p:spPr>
        <p:txBody>
          <a:bodyPr tIns="468000" anchor="ctr" anchorCtr="0"/>
          <a:lstStyle>
            <a:lvl1pPr marL="0" indent="0" algn="ctr">
              <a:buFontTx/>
              <a:buNone/>
              <a:defRPr sz="1600">
                <a:solidFill>
                  <a:srgbClr val="C0C0C0"/>
                </a:solidFill>
              </a:defRPr>
            </a:lvl1pPr>
          </a:lstStyle>
          <a:p>
            <a:endParaRPr lang="de-CH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>
            <a:noAutofit/>
          </a:bodyPr>
          <a:lstStyle/>
          <a:p>
            <a:r>
              <a:rPr lang="en-US" smtClean="0"/>
              <a:t>Company Profile 2016 | Corporate Communications</a:t>
            </a:r>
            <a:endParaRPr lang="en-GB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D8AA1AA-2CA4-4ADE-BC9D-9C79A70BA25E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50824" y="1605598"/>
            <a:ext cx="4177160" cy="4703127"/>
          </a:xfrm>
        </p:spPr>
        <p:txBody>
          <a:bodyPr/>
          <a:lstStyle>
            <a:lvl1pPr marL="0" indent="0">
              <a:buFontTx/>
              <a:buNone/>
              <a:defRPr sz="2200" b="1"/>
            </a:lvl1pPr>
            <a:lvl2pPr marL="355600" indent="0">
              <a:buFontTx/>
              <a:buNone/>
              <a:defRPr sz="2200" b="1"/>
            </a:lvl2pPr>
            <a:lvl3pPr marL="720725" indent="0">
              <a:buFontTx/>
              <a:buNone/>
              <a:defRPr sz="2200" b="1"/>
            </a:lvl3pPr>
            <a:lvl4pPr marL="1074738" indent="0">
              <a:buFontTx/>
              <a:buNone/>
              <a:defRPr sz="2200" b="1"/>
            </a:lvl4pPr>
            <a:lvl5pPr marL="1433513" indent="0">
              <a:buFontTx/>
              <a:buNone/>
              <a:defRPr sz="2200" b="1"/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093681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25" y="1605600"/>
            <a:ext cx="8642350" cy="4703126"/>
          </a:xfrm>
        </p:spPr>
        <p:txBody>
          <a:bodyPr/>
          <a:lstStyle/>
          <a:p>
            <a:pPr lvl="0"/>
            <a:r>
              <a:rPr lang="de-DE" dirty="0" smtClean="0"/>
              <a:t>Click to edit Master text styles</a:t>
            </a:r>
          </a:p>
          <a:p>
            <a:pPr lvl="1"/>
            <a:r>
              <a:rPr lang="de-DE" dirty="0" smtClean="0"/>
              <a:t>Second level</a:t>
            </a:r>
          </a:p>
          <a:p>
            <a:pPr lvl="2"/>
            <a:r>
              <a:rPr lang="de-DE" dirty="0" smtClean="0"/>
              <a:t>Third level</a:t>
            </a:r>
          </a:p>
          <a:p>
            <a:pPr lvl="3"/>
            <a:r>
              <a:rPr lang="de-DE" dirty="0" smtClean="0"/>
              <a:t>Fourth level</a:t>
            </a:r>
          </a:p>
          <a:p>
            <a:pPr lvl="4"/>
            <a:r>
              <a:rPr lang="de-DE" dirty="0" smtClean="0"/>
              <a:t>Fifth level</a:t>
            </a:r>
            <a:endParaRPr lang="de-DE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Click to edit Master title style</a:t>
            </a:r>
            <a:endParaRPr lang="de-DE" dirty="0"/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GF Piping Systems | Georg Fischer Waga N.V.</a:t>
            </a:r>
            <a:endParaRPr lang="de-DE" dirty="0"/>
          </a:p>
        </p:txBody>
      </p:sp>
      <p:sp>
        <p:nvSpPr>
          <p:cNvPr id="6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A0EA58-2840-415B-8D4A-3B4C659E0A09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hf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ey Message" preserve="1" userDrawn="1">
  <p:cSld name="Key Message"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0825" y="3218400"/>
            <a:ext cx="8642350" cy="1384995"/>
          </a:xfrm>
        </p:spPr>
        <p:txBody>
          <a:bodyPr wrap="square">
            <a:noAutofit/>
          </a:bodyPr>
          <a:lstStyle>
            <a:lvl1pPr>
              <a:lnSpc>
                <a:spcPct val="90000"/>
              </a:lnSpc>
              <a:defRPr sz="5000" kern="0" baseline="0"/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0825" y="2480400"/>
            <a:ext cx="8642350" cy="684000"/>
          </a:xfrm>
        </p:spPr>
        <p:txBody>
          <a:bodyPr anchor="b"/>
          <a:lstStyle>
            <a:lvl1pPr marL="0" indent="0" algn="l">
              <a:buNone/>
              <a:defRPr b="1" kern="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Click to edit Master subtitle style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>
            <a:noAutofit/>
          </a:bodyPr>
          <a:lstStyle/>
          <a:p>
            <a:r>
              <a:rPr lang="en-US" smtClean="0"/>
              <a:t>Company Profile 2016 | Corporate Communications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D8AA1AA-2CA4-4ADE-BC9D-9C79A70BA25E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8587746"/>
      </p:ext>
    </p:extLst>
  </p:cSld>
  <p:clrMapOvr>
    <a:masterClrMapping/>
  </p:clrMapOvr>
  <p:hf hd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" preserve="1" userDrawn="1">
  <p:cSld name="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250823" y="1605598"/>
            <a:ext cx="8642350" cy="4703127"/>
          </a:xfrm>
        </p:spPr>
        <p:txBody>
          <a:bodyPr tIns="468000" anchor="ctr" anchorCtr="0"/>
          <a:lstStyle>
            <a:lvl1pPr marL="0" indent="0" algn="ctr">
              <a:buFontTx/>
              <a:buNone/>
              <a:defRPr sz="1600">
                <a:solidFill>
                  <a:srgbClr val="C0C0C0"/>
                </a:solidFill>
              </a:defRPr>
            </a:lvl1pPr>
          </a:lstStyle>
          <a:p>
            <a:endParaRPr lang="de-CH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>
            <a:noAutofit/>
          </a:bodyPr>
          <a:lstStyle/>
          <a:p>
            <a:r>
              <a:rPr lang="en-US" smtClean="0"/>
              <a:t>Company Profile 2016 | Corporate Communications</a:t>
            </a:r>
            <a:endParaRPr lang="en-GB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D8AA1AA-2CA4-4ADE-BC9D-9C79A70BA25E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4888240"/>
      </p:ext>
    </p:extLst>
  </p:cSld>
  <p:clrMapOvr>
    <a:masterClrMapping/>
  </p:clrMapOvr>
  <p:hf hd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>
            <a:noAutofit/>
          </a:bodyPr>
          <a:lstStyle/>
          <a:p>
            <a:r>
              <a:rPr lang="en-US" smtClean="0"/>
              <a:t>Company Profile 2016 | Corporate Communications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D8AA1AA-2CA4-4ADE-BC9D-9C79A70BA25E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3023630"/>
      </p:ext>
    </p:extLst>
  </p:cSld>
  <p:clrMapOvr>
    <a:masterClrMapping/>
  </p:clrMapOvr>
  <p:hf hd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>
            <a:noAutofit/>
          </a:bodyPr>
          <a:lstStyle/>
          <a:p>
            <a:r>
              <a:rPr lang="en-US" smtClean="0"/>
              <a:t>Company Profile 2016 | Corporate Communications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D8AA1AA-2CA4-4ADE-BC9D-9C79A70BA25E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2114327"/>
      </p:ext>
    </p:extLst>
  </p:cSld>
  <p:clrMapOvr>
    <a:masterClrMapping/>
  </p:clrMapOvr>
  <p:hf hd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losing" preserve="1" userDrawn="1">
  <p:cSld name="Closing"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0826" y="3902400"/>
            <a:ext cx="8642349" cy="1384995"/>
          </a:xfrm>
        </p:spPr>
        <p:txBody>
          <a:bodyPr wrap="square">
            <a:noAutofit/>
          </a:bodyPr>
          <a:lstStyle>
            <a:lvl1pPr>
              <a:lnSpc>
                <a:spcPct val="90000"/>
              </a:lnSpc>
              <a:defRPr sz="5000" kern="0" baseline="0"/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0826" y="3189600"/>
            <a:ext cx="8642349" cy="648000"/>
          </a:xfrm>
        </p:spPr>
        <p:txBody>
          <a:bodyPr anchor="b"/>
          <a:lstStyle>
            <a:lvl1pPr marL="0" indent="0" algn="l">
              <a:buNone/>
              <a:defRPr b="1" kern="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Click to edit Master subtitle style</a:t>
            </a:r>
            <a:endParaRPr lang="en-GB" dirty="0"/>
          </a:p>
        </p:txBody>
      </p:sp>
      <p:grpSp>
        <p:nvGrpSpPr>
          <p:cNvPr id="10" name="Group 17"/>
          <p:cNvGrpSpPr>
            <a:grpSpLocks/>
          </p:cNvGrpSpPr>
          <p:nvPr userDrawn="1">
            <p:custDataLst>
              <p:tags r:id="rId2"/>
            </p:custDataLst>
          </p:nvPr>
        </p:nvGrpSpPr>
        <p:grpSpPr bwMode="auto">
          <a:xfrm>
            <a:off x="7661708" y="230188"/>
            <a:ext cx="1233584" cy="396000"/>
            <a:chOff x="167" y="321"/>
            <a:chExt cx="433" cy="139"/>
          </a:xfrm>
        </p:grpSpPr>
        <p:sp>
          <p:nvSpPr>
            <p:cNvPr id="12" name="AutoShape 16"/>
            <p:cNvSpPr>
              <a:spLocks noChangeAspect="1" noChangeArrowheads="1" noTextEdit="1"/>
            </p:cNvSpPr>
            <p:nvPr userDrawn="1"/>
          </p:nvSpPr>
          <p:spPr bwMode="auto">
            <a:xfrm>
              <a:off x="167" y="321"/>
              <a:ext cx="433" cy="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GB" dirty="0">
                <a:solidFill>
                  <a:prstClr val="black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3" name="Freeform 18"/>
            <p:cNvSpPr>
              <a:spLocks/>
            </p:cNvSpPr>
            <p:nvPr userDrawn="1"/>
          </p:nvSpPr>
          <p:spPr bwMode="auto">
            <a:xfrm>
              <a:off x="167" y="346"/>
              <a:ext cx="88" cy="85"/>
            </a:xfrm>
            <a:custGeom>
              <a:avLst/>
              <a:gdLst>
                <a:gd name="T0" fmla="*/ 0 w 88"/>
                <a:gd name="T1" fmla="*/ 56 h 85"/>
                <a:gd name="T2" fmla="*/ 31 w 88"/>
                <a:gd name="T3" fmla="*/ 56 h 85"/>
                <a:gd name="T4" fmla="*/ 31 w 88"/>
                <a:gd name="T5" fmla="*/ 85 h 85"/>
                <a:gd name="T6" fmla="*/ 57 w 88"/>
                <a:gd name="T7" fmla="*/ 85 h 85"/>
                <a:gd name="T8" fmla="*/ 57 w 88"/>
                <a:gd name="T9" fmla="*/ 56 h 85"/>
                <a:gd name="T10" fmla="*/ 88 w 88"/>
                <a:gd name="T11" fmla="*/ 56 h 85"/>
                <a:gd name="T12" fmla="*/ 88 w 88"/>
                <a:gd name="T13" fmla="*/ 30 h 85"/>
                <a:gd name="T14" fmla="*/ 57 w 88"/>
                <a:gd name="T15" fmla="*/ 30 h 85"/>
                <a:gd name="T16" fmla="*/ 57 w 88"/>
                <a:gd name="T17" fmla="*/ 0 h 85"/>
                <a:gd name="T18" fmla="*/ 31 w 88"/>
                <a:gd name="T19" fmla="*/ 0 h 85"/>
                <a:gd name="T20" fmla="*/ 31 w 88"/>
                <a:gd name="T21" fmla="*/ 30 h 85"/>
                <a:gd name="T22" fmla="*/ 0 w 88"/>
                <a:gd name="T23" fmla="*/ 30 h 85"/>
                <a:gd name="T24" fmla="*/ 0 w 88"/>
                <a:gd name="T25" fmla="*/ 5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8" h="85">
                  <a:moveTo>
                    <a:pt x="0" y="56"/>
                  </a:moveTo>
                  <a:lnTo>
                    <a:pt x="31" y="56"/>
                  </a:lnTo>
                  <a:lnTo>
                    <a:pt x="31" y="85"/>
                  </a:lnTo>
                  <a:lnTo>
                    <a:pt x="57" y="85"/>
                  </a:lnTo>
                  <a:lnTo>
                    <a:pt x="57" y="56"/>
                  </a:lnTo>
                  <a:lnTo>
                    <a:pt x="88" y="56"/>
                  </a:lnTo>
                  <a:lnTo>
                    <a:pt x="88" y="30"/>
                  </a:lnTo>
                  <a:lnTo>
                    <a:pt x="57" y="30"/>
                  </a:lnTo>
                  <a:lnTo>
                    <a:pt x="57" y="0"/>
                  </a:lnTo>
                  <a:lnTo>
                    <a:pt x="31" y="0"/>
                  </a:lnTo>
                  <a:lnTo>
                    <a:pt x="31" y="30"/>
                  </a:lnTo>
                  <a:lnTo>
                    <a:pt x="0" y="3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0071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GB" dirty="0">
                <a:solidFill>
                  <a:prstClr val="black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4" name="Freeform 19"/>
            <p:cNvSpPr>
              <a:spLocks/>
            </p:cNvSpPr>
            <p:nvPr userDrawn="1"/>
          </p:nvSpPr>
          <p:spPr bwMode="auto">
            <a:xfrm>
              <a:off x="268" y="321"/>
              <a:ext cx="133" cy="139"/>
            </a:xfrm>
            <a:custGeom>
              <a:avLst/>
              <a:gdLst>
                <a:gd name="T0" fmla="*/ 1003 w 1069"/>
                <a:gd name="T1" fmla="*/ 240 h 1103"/>
                <a:gd name="T2" fmla="*/ 817 w 1069"/>
                <a:gd name="T3" fmla="*/ 349 h 1103"/>
                <a:gd name="T4" fmla="*/ 778 w 1069"/>
                <a:gd name="T5" fmla="*/ 303 h 1103"/>
                <a:gd name="T6" fmla="*/ 538 w 1069"/>
                <a:gd name="T7" fmla="*/ 210 h 1103"/>
                <a:gd name="T8" fmla="*/ 337 w 1069"/>
                <a:gd name="T9" fmla="*/ 282 h 1103"/>
                <a:gd name="T10" fmla="*/ 225 w 1069"/>
                <a:gd name="T11" fmla="*/ 547 h 1103"/>
                <a:gd name="T12" fmla="*/ 283 w 1069"/>
                <a:gd name="T13" fmla="*/ 762 h 1103"/>
                <a:gd name="T14" fmla="*/ 544 w 1069"/>
                <a:gd name="T15" fmla="*/ 899 h 1103"/>
                <a:gd name="T16" fmla="*/ 777 w 1069"/>
                <a:gd name="T17" fmla="*/ 795 h 1103"/>
                <a:gd name="T18" fmla="*/ 821 w 1069"/>
                <a:gd name="T19" fmla="*/ 716 h 1103"/>
                <a:gd name="T20" fmla="*/ 541 w 1069"/>
                <a:gd name="T21" fmla="*/ 716 h 1103"/>
                <a:gd name="T22" fmla="*/ 541 w 1069"/>
                <a:gd name="T23" fmla="*/ 519 h 1103"/>
                <a:gd name="T24" fmla="*/ 1069 w 1069"/>
                <a:gd name="T25" fmla="*/ 520 h 1103"/>
                <a:gd name="T26" fmla="*/ 966 w 1069"/>
                <a:gd name="T27" fmla="*/ 894 h 1103"/>
                <a:gd name="T28" fmla="*/ 535 w 1069"/>
                <a:gd name="T29" fmla="*/ 1103 h 1103"/>
                <a:gd name="T30" fmla="*/ 407 w 1069"/>
                <a:gd name="T31" fmla="*/ 1090 h 1103"/>
                <a:gd name="T32" fmla="*/ 94 w 1069"/>
                <a:gd name="T33" fmla="*/ 881 h 1103"/>
                <a:gd name="T34" fmla="*/ 0 w 1069"/>
                <a:gd name="T35" fmla="*/ 553 h 1103"/>
                <a:gd name="T36" fmla="*/ 15 w 1069"/>
                <a:gd name="T37" fmla="*/ 409 h 1103"/>
                <a:gd name="T38" fmla="*/ 136 w 1069"/>
                <a:gd name="T39" fmla="*/ 170 h 1103"/>
                <a:gd name="T40" fmla="*/ 213 w 1069"/>
                <a:gd name="T41" fmla="*/ 100 h 1103"/>
                <a:gd name="T42" fmla="*/ 541 w 1069"/>
                <a:gd name="T43" fmla="*/ 0 h 1103"/>
                <a:gd name="T44" fmla="*/ 859 w 1069"/>
                <a:gd name="T45" fmla="*/ 91 h 1103"/>
                <a:gd name="T46" fmla="*/ 954 w 1069"/>
                <a:gd name="T47" fmla="*/ 173 h 1103"/>
                <a:gd name="T48" fmla="*/ 1003 w 1069"/>
                <a:gd name="T49" fmla="*/ 240 h 1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69" h="1103">
                  <a:moveTo>
                    <a:pt x="1003" y="240"/>
                  </a:moveTo>
                  <a:cubicBezTo>
                    <a:pt x="817" y="349"/>
                    <a:pt x="817" y="349"/>
                    <a:pt x="817" y="349"/>
                  </a:cubicBezTo>
                  <a:cubicBezTo>
                    <a:pt x="811" y="341"/>
                    <a:pt x="798" y="326"/>
                    <a:pt x="778" y="303"/>
                  </a:cubicBezTo>
                  <a:cubicBezTo>
                    <a:pt x="713" y="241"/>
                    <a:pt x="633" y="210"/>
                    <a:pt x="538" y="210"/>
                  </a:cubicBezTo>
                  <a:cubicBezTo>
                    <a:pt x="461" y="210"/>
                    <a:pt x="393" y="234"/>
                    <a:pt x="337" y="282"/>
                  </a:cubicBezTo>
                  <a:cubicBezTo>
                    <a:pt x="262" y="345"/>
                    <a:pt x="225" y="433"/>
                    <a:pt x="225" y="547"/>
                  </a:cubicBezTo>
                  <a:cubicBezTo>
                    <a:pt x="225" y="633"/>
                    <a:pt x="244" y="704"/>
                    <a:pt x="283" y="762"/>
                  </a:cubicBezTo>
                  <a:cubicBezTo>
                    <a:pt x="345" y="853"/>
                    <a:pt x="432" y="899"/>
                    <a:pt x="544" y="899"/>
                  </a:cubicBezTo>
                  <a:cubicBezTo>
                    <a:pt x="645" y="899"/>
                    <a:pt x="723" y="864"/>
                    <a:pt x="777" y="795"/>
                  </a:cubicBezTo>
                  <a:cubicBezTo>
                    <a:pt x="786" y="782"/>
                    <a:pt x="801" y="755"/>
                    <a:pt x="821" y="716"/>
                  </a:cubicBezTo>
                  <a:cubicBezTo>
                    <a:pt x="541" y="716"/>
                    <a:pt x="541" y="716"/>
                    <a:pt x="541" y="716"/>
                  </a:cubicBezTo>
                  <a:cubicBezTo>
                    <a:pt x="541" y="519"/>
                    <a:pt x="541" y="519"/>
                    <a:pt x="541" y="519"/>
                  </a:cubicBezTo>
                  <a:cubicBezTo>
                    <a:pt x="1069" y="520"/>
                    <a:pt x="1069" y="520"/>
                    <a:pt x="1069" y="520"/>
                  </a:cubicBezTo>
                  <a:cubicBezTo>
                    <a:pt x="1069" y="675"/>
                    <a:pt x="1034" y="800"/>
                    <a:pt x="966" y="894"/>
                  </a:cubicBezTo>
                  <a:cubicBezTo>
                    <a:pt x="864" y="1034"/>
                    <a:pt x="721" y="1103"/>
                    <a:pt x="535" y="1103"/>
                  </a:cubicBezTo>
                  <a:cubicBezTo>
                    <a:pt x="493" y="1103"/>
                    <a:pt x="451" y="1099"/>
                    <a:pt x="407" y="1090"/>
                  </a:cubicBezTo>
                  <a:cubicBezTo>
                    <a:pt x="275" y="1063"/>
                    <a:pt x="170" y="993"/>
                    <a:pt x="94" y="881"/>
                  </a:cubicBezTo>
                  <a:cubicBezTo>
                    <a:pt x="31" y="790"/>
                    <a:pt x="0" y="680"/>
                    <a:pt x="0" y="553"/>
                  </a:cubicBezTo>
                  <a:cubicBezTo>
                    <a:pt x="0" y="498"/>
                    <a:pt x="5" y="450"/>
                    <a:pt x="15" y="409"/>
                  </a:cubicBezTo>
                  <a:cubicBezTo>
                    <a:pt x="38" y="314"/>
                    <a:pt x="78" y="235"/>
                    <a:pt x="136" y="170"/>
                  </a:cubicBezTo>
                  <a:cubicBezTo>
                    <a:pt x="157" y="145"/>
                    <a:pt x="183" y="122"/>
                    <a:pt x="213" y="100"/>
                  </a:cubicBezTo>
                  <a:cubicBezTo>
                    <a:pt x="303" y="33"/>
                    <a:pt x="412" y="0"/>
                    <a:pt x="541" y="0"/>
                  </a:cubicBezTo>
                  <a:cubicBezTo>
                    <a:pt x="661" y="0"/>
                    <a:pt x="767" y="30"/>
                    <a:pt x="859" y="91"/>
                  </a:cubicBezTo>
                  <a:cubicBezTo>
                    <a:pt x="895" y="116"/>
                    <a:pt x="927" y="143"/>
                    <a:pt x="954" y="173"/>
                  </a:cubicBezTo>
                  <a:cubicBezTo>
                    <a:pt x="970" y="191"/>
                    <a:pt x="986" y="213"/>
                    <a:pt x="1003" y="240"/>
                  </a:cubicBezTo>
                  <a:close/>
                </a:path>
              </a:pathLst>
            </a:custGeom>
            <a:solidFill>
              <a:srgbClr val="0071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GB" dirty="0">
                <a:solidFill>
                  <a:prstClr val="black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6" name="Freeform 20"/>
            <p:cNvSpPr>
              <a:spLocks/>
            </p:cNvSpPr>
            <p:nvPr userDrawn="1"/>
          </p:nvSpPr>
          <p:spPr bwMode="auto">
            <a:xfrm>
              <a:off x="419" y="325"/>
              <a:ext cx="76" cy="132"/>
            </a:xfrm>
            <a:custGeom>
              <a:avLst/>
              <a:gdLst>
                <a:gd name="T0" fmla="*/ 0 w 76"/>
                <a:gd name="T1" fmla="*/ 0 h 132"/>
                <a:gd name="T2" fmla="*/ 76 w 76"/>
                <a:gd name="T3" fmla="*/ 0 h 132"/>
                <a:gd name="T4" fmla="*/ 76 w 76"/>
                <a:gd name="T5" fmla="*/ 25 h 132"/>
                <a:gd name="T6" fmla="*/ 28 w 76"/>
                <a:gd name="T7" fmla="*/ 25 h 132"/>
                <a:gd name="T8" fmla="*/ 28 w 76"/>
                <a:gd name="T9" fmla="*/ 51 h 132"/>
                <a:gd name="T10" fmla="*/ 76 w 76"/>
                <a:gd name="T11" fmla="*/ 51 h 132"/>
                <a:gd name="T12" fmla="*/ 76 w 76"/>
                <a:gd name="T13" fmla="*/ 77 h 132"/>
                <a:gd name="T14" fmla="*/ 28 w 76"/>
                <a:gd name="T15" fmla="*/ 77 h 132"/>
                <a:gd name="T16" fmla="*/ 28 w 76"/>
                <a:gd name="T17" fmla="*/ 132 h 132"/>
                <a:gd name="T18" fmla="*/ 0 w 76"/>
                <a:gd name="T19" fmla="*/ 132 h 132"/>
                <a:gd name="T20" fmla="*/ 0 w 76"/>
                <a:gd name="T21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" h="132">
                  <a:moveTo>
                    <a:pt x="0" y="0"/>
                  </a:moveTo>
                  <a:lnTo>
                    <a:pt x="76" y="0"/>
                  </a:lnTo>
                  <a:lnTo>
                    <a:pt x="76" y="25"/>
                  </a:lnTo>
                  <a:lnTo>
                    <a:pt x="28" y="25"/>
                  </a:lnTo>
                  <a:lnTo>
                    <a:pt x="28" y="51"/>
                  </a:lnTo>
                  <a:lnTo>
                    <a:pt x="76" y="51"/>
                  </a:lnTo>
                  <a:lnTo>
                    <a:pt x="76" y="77"/>
                  </a:lnTo>
                  <a:lnTo>
                    <a:pt x="28" y="77"/>
                  </a:lnTo>
                  <a:lnTo>
                    <a:pt x="28" y="132"/>
                  </a:lnTo>
                  <a:lnTo>
                    <a:pt x="0" y="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1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GB" dirty="0">
                <a:solidFill>
                  <a:prstClr val="black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21" name="Freeform 21"/>
            <p:cNvSpPr>
              <a:spLocks/>
            </p:cNvSpPr>
            <p:nvPr userDrawn="1"/>
          </p:nvSpPr>
          <p:spPr bwMode="auto">
            <a:xfrm>
              <a:off x="513" y="346"/>
              <a:ext cx="87" cy="85"/>
            </a:xfrm>
            <a:custGeom>
              <a:avLst/>
              <a:gdLst>
                <a:gd name="T0" fmla="*/ 0 w 87"/>
                <a:gd name="T1" fmla="*/ 56 h 85"/>
                <a:gd name="T2" fmla="*/ 30 w 87"/>
                <a:gd name="T3" fmla="*/ 56 h 85"/>
                <a:gd name="T4" fmla="*/ 30 w 87"/>
                <a:gd name="T5" fmla="*/ 85 h 85"/>
                <a:gd name="T6" fmla="*/ 56 w 87"/>
                <a:gd name="T7" fmla="*/ 85 h 85"/>
                <a:gd name="T8" fmla="*/ 56 w 87"/>
                <a:gd name="T9" fmla="*/ 56 h 85"/>
                <a:gd name="T10" fmla="*/ 87 w 87"/>
                <a:gd name="T11" fmla="*/ 56 h 85"/>
                <a:gd name="T12" fmla="*/ 87 w 87"/>
                <a:gd name="T13" fmla="*/ 30 h 85"/>
                <a:gd name="T14" fmla="*/ 56 w 87"/>
                <a:gd name="T15" fmla="*/ 30 h 85"/>
                <a:gd name="T16" fmla="*/ 56 w 87"/>
                <a:gd name="T17" fmla="*/ 0 h 85"/>
                <a:gd name="T18" fmla="*/ 30 w 87"/>
                <a:gd name="T19" fmla="*/ 0 h 85"/>
                <a:gd name="T20" fmla="*/ 30 w 87"/>
                <a:gd name="T21" fmla="*/ 30 h 85"/>
                <a:gd name="T22" fmla="*/ 0 w 87"/>
                <a:gd name="T23" fmla="*/ 30 h 85"/>
                <a:gd name="T24" fmla="*/ 0 w 87"/>
                <a:gd name="T25" fmla="*/ 5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7" h="85">
                  <a:moveTo>
                    <a:pt x="0" y="56"/>
                  </a:moveTo>
                  <a:lnTo>
                    <a:pt x="30" y="56"/>
                  </a:lnTo>
                  <a:lnTo>
                    <a:pt x="30" y="85"/>
                  </a:lnTo>
                  <a:lnTo>
                    <a:pt x="56" y="85"/>
                  </a:lnTo>
                  <a:lnTo>
                    <a:pt x="56" y="56"/>
                  </a:lnTo>
                  <a:lnTo>
                    <a:pt x="87" y="56"/>
                  </a:lnTo>
                  <a:lnTo>
                    <a:pt x="87" y="30"/>
                  </a:lnTo>
                  <a:lnTo>
                    <a:pt x="56" y="30"/>
                  </a:lnTo>
                  <a:lnTo>
                    <a:pt x="56" y="0"/>
                  </a:lnTo>
                  <a:lnTo>
                    <a:pt x="30" y="0"/>
                  </a:lnTo>
                  <a:lnTo>
                    <a:pt x="30" y="30"/>
                  </a:lnTo>
                  <a:lnTo>
                    <a:pt x="0" y="3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0071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GB" dirty="0">
                <a:solidFill>
                  <a:prstClr val="black"/>
                </a:solidFill>
                <a:latin typeface="Arial" pitchFamily="34" charset="0"/>
                <a:cs typeface="+mn-cs"/>
              </a:endParaRPr>
            </a:p>
          </p:txBody>
        </p:sp>
      </p:grp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>
            <a:no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Company Profile 2016 | Corporate Communications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FD8AA1AA-2CA4-4ADE-BC9D-9C79A70BA25E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411440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ivider" type="secHead" preserve="1">
  <p:cSld name="Divi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7"/>
          <p:cNvGrpSpPr>
            <a:grpSpLocks/>
          </p:cNvGrpSpPr>
          <p:nvPr userDrawn="1">
            <p:custDataLst>
              <p:tags r:id="rId1"/>
            </p:custDataLst>
          </p:nvPr>
        </p:nvGrpSpPr>
        <p:grpSpPr bwMode="auto">
          <a:xfrm>
            <a:off x="7661275" y="230188"/>
            <a:ext cx="1233488" cy="395287"/>
            <a:chOff x="167" y="321"/>
            <a:chExt cx="433" cy="139"/>
          </a:xfrm>
        </p:grpSpPr>
        <p:sp>
          <p:nvSpPr>
            <p:cNvPr id="5" name="AutoShape 16"/>
            <p:cNvSpPr>
              <a:spLocks noChangeAspect="1" noChangeArrowheads="1" noTextEdit="1"/>
            </p:cNvSpPr>
            <p:nvPr userDrawn="1"/>
          </p:nvSpPr>
          <p:spPr bwMode="black">
            <a:xfrm>
              <a:off x="167" y="321"/>
              <a:ext cx="433" cy="13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dirty="0">
                <a:latin typeface="Arial" pitchFamily="34" charset="0"/>
                <a:cs typeface="+mn-cs"/>
              </a:endParaRPr>
            </a:p>
          </p:txBody>
        </p:sp>
        <p:sp>
          <p:nvSpPr>
            <p:cNvPr id="6" name="Freeform 18"/>
            <p:cNvSpPr>
              <a:spLocks/>
            </p:cNvSpPr>
            <p:nvPr userDrawn="1"/>
          </p:nvSpPr>
          <p:spPr bwMode="black">
            <a:xfrm>
              <a:off x="167" y="346"/>
              <a:ext cx="88" cy="85"/>
            </a:xfrm>
            <a:custGeom>
              <a:avLst/>
              <a:gdLst>
                <a:gd name="T0" fmla="*/ 0 w 88"/>
                <a:gd name="T1" fmla="*/ 56 h 85"/>
                <a:gd name="T2" fmla="*/ 31 w 88"/>
                <a:gd name="T3" fmla="*/ 56 h 85"/>
                <a:gd name="T4" fmla="*/ 31 w 88"/>
                <a:gd name="T5" fmla="*/ 85 h 85"/>
                <a:gd name="T6" fmla="*/ 57 w 88"/>
                <a:gd name="T7" fmla="*/ 85 h 85"/>
                <a:gd name="T8" fmla="*/ 57 w 88"/>
                <a:gd name="T9" fmla="*/ 56 h 85"/>
                <a:gd name="T10" fmla="*/ 88 w 88"/>
                <a:gd name="T11" fmla="*/ 56 h 85"/>
                <a:gd name="T12" fmla="*/ 88 w 88"/>
                <a:gd name="T13" fmla="*/ 30 h 85"/>
                <a:gd name="T14" fmla="*/ 57 w 88"/>
                <a:gd name="T15" fmla="*/ 30 h 85"/>
                <a:gd name="T16" fmla="*/ 57 w 88"/>
                <a:gd name="T17" fmla="*/ 0 h 85"/>
                <a:gd name="T18" fmla="*/ 31 w 88"/>
                <a:gd name="T19" fmla="*/ 0 h 85"/>
                <a:gd name="T20" fmla="*/ 31 w 88"/>
                <a:gd name="T21" fmla="*/ 30 h 85"/>
                <a:gd name="T22" fmla="*/ 0 w 88"/>
                <a:gd name="T23" fmla="*/ 30 h 85"/>
                <a:gd name="T24" fmla="*/ 0 w 88"/>
                <a:gd name="T25" fmla="*/ 5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8" h="85">
                  <a:moveTo>
                    <a:pt x="0" y="56"/>
                  </a:moveTo>
                  <a:lnTo>
                    <a:pt x="31" y="56"/>
                  </a:lnTo>
                  <a:lnTo>
                    <a:pt x="31" y="85"/>
                  </a:lnTo>
                  <a:lnTo>
                    <a:pt x="57" y="85"/>
                  </a:lnTo>
                  <a:lnTo>
                    <a:pt x="57" y="56"/>
                  </a:lnTo>
                  <a:lnTo>
                    <a:pt x="88" y="56"/>
                  </a:lnTo>
                  <a:lnTo>
                    <a:pt x="88" y="30"/>
                  </a:lnTo>
                  <a:lnTo>
                    <a:pt x="57" y="30"/>
                  </a:lnTo>
                  <a:lnTo>
                    <a:pt x="57" y="0"/>
                  </a:lnTo>
                  <a:lnTo>
                    <a:pt x="31" y="0"/>
                  </a:lnTo>
                  <a:lnTo>
                    <a:pt x="31" y="30"/>
                  </a:lnTo>
                  <a:lnTo>
                    <a:pt x="0" y="3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dirty="0">
                <a:latin typeface="Arial" pitchFamily="34" charset="0"/>
                <a:cs typeface="+mn-cs"/>
              </a:endParaRPr>
            </a:p>
          </p:txBody>
        </p:sp>
        <p:sp>
          <p:nvSpPr>
            <p:cNvPr id="7" name="Freeform 19"/>
            <p:cNvSpPr>
              <a:spLocks/>
            </p:cNvSpPr>
            <p:nvPr userDrawn="1"/>
          </p:nvSpPr>
          <p:spPr bwMode="black">
            <a:xfrm>
              <a:off x="268" y="321"/>
              <a:ext cx="133" cy="139"/>
            </a:xfrm>
            <a:custGeom>
              <a:avLst/>
              <a:gdLst>
                <a:gd name="T0" fmla="*/ 1003 w 1069"/>
                <a:gd name="T1" fmla="*/ 240 h 1103"/>
                <a:gd name="T2" fmla="*/ 817 w 1069"/>
                <a:gd name="T3" fmla="*/ 349 h 1103"/>
                <a:gd name="T4" fmla="*/ 778 w 1069"/>
                <a:gd name="T5" fmla="*/ 303 h 1103"/>
                <a:gd name="T6" fmla="*/ 538 w 1069"/>
                <a:gd name="T7" fmla="*/ 210 h 1103"/>
                <a:gd name="T8" fmla="*/ 337 w 1069"/>
                <a:gd name="T9" fmla="*/ 282 h 1103"/>
                <a:gd name="T10" fmla="*/ 225 w 1069"/>
                <a:gd name="T11" fmla="*/ 547 h 1103"/>
                <a:gd name="T12" fmla="*/ 283 w 1069"/>
                <a:gd name="T13" fmla="*/ 762 h 1103"/>
                <a:gd name="T14" fmla="*/ 544 w 1069"/>
                <a:gd name="T15" fmla="*/ 899 h 1103"/>
                <a:gd name="T16" fmla="*/ 777 w 1069"/>
                <a:gd name="T17" fmla="*/ 795 h 1103"/>
                <a:gd name="T18" fmla="*/ 821 w 1069"/>
                <a:gd name="T19" fmla="*/ 716 h 1103"/>
                <a:gd name="T20" fmla="*/ 541 w 1069"/>
                <a:gd name="T21" fmla="*/ 716 h 1103"/>
                <a:gd name="T22" fmla="*/ 541 w 1069"/>
                <a:gd name="T23" fmla="*/ 519 h 1103"/>
                <a:gd name="T24" fmla="*/ 1069 w 1069"/>
                <a:gd name="T25" fmla="*/ 520 h 1103"/>
                <a:gd name="T26" fmla="*/ 966 w 1069"/>
                <a:gd name="T27" fmla="*/ 894 h 1103"/>
                <a:gd name="T28" fmla="*/ 535 w 1069"/>
                <a:gd name="T29" fmla="*/ 1103 h 1103"/>
                <a:gd name="T30" fmla="*/ 407 w 1069"/>
                <a:gd name="T31" fmla="*/ 1090 h 1103"/>
                <a:gd name="T32" fmla="*/ 94 w 1069"/>
                <a:gd name="T33" fmla="*/ 881 h 1103"/>
                <a:gd name="T34" fmla="*/ 0 w 1069"/>
                <a:gd name="T35" fmla="*/ 553 h 1103"/>
                <a:gd name="T36" fmla="*/ 15 w 1069"/>
                <a:gd name="T37" fmla="*/ 409 h 1103"/>
                <a:gd name="T38" fmla="*/ 136 w 1069"/>
                <a:gd name="T39" fmla="*/ 170 h 1103"/>
                <a:gd name="T40" fmla="*/ 213 w 1069"/>
                <a:gd name="T41" fmla="*/ 100 h 1103"/>
                <a:gd name="T42" fmla="*/ 541 w 1069"/>
                <a:gd name="T43" fmla="*/ 0 h 1103"/>
                <a:gd name="T44" fmla="*/ 859 w 1069"/>
                <a:gd name="T45" fmla="*/ 91 h 1103"/>
                <a:gd name="T46" fmla="*/ 954 w 1069"/>
                <a:gd name="T47" fmla="*/ 173 h 1103"/>
                <a:gd name="T48" fmla="*/ 1003 w 1069"/>
                <a:gd name="T49" fmla="*/ 240 h 1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69" h="1103">
                  <a:moveTo>
                    <a:pt x="1003" y="240"/>
                  </a:moveTo>
                  <a:cubicBezTo>
                    <a:pt x="817" y="349"/>
                    <a:pt x="817" y="349"/>
                    <a:pt x="817" y="349"/>
                  </a:cubicBezTo>
                  <a:cubicBezTo>
                    <a:pt x="811" y="341"/>
                    <a:pt x="798" y="326"/>
                    <a:pt x="778" y="303"/>
                  </a:cubicBezTo>
                  <a:cubicBezTo>
                    <a:pt x="713" y="241"/>
                    <a:pt x="633" y="210"/>
                    <a:pt x="538" y="210"/>
                  </a:cubicBezTo>
                  <a:cubicBezTo>
                    <a:pt x="461" y="210"/>
                    <a:pt x="393" y="234"/>
                    <a:pt x="337" y="282"/>
                  </a:cubicBezTo>
                  <a:cubicBezTo>
                    <a:pt x="262" y="345"/>
                    <a:pt x="225" y="433"/>
                    <a:pt x="225" y="547"/>
                  </a:cubicBezTo>
                  <a:cubicBezTo>
                    <a:pt x="225" y="633"/>
                    <a:pt x="244" y="704"/>
                    <a:pt x="283" y="762"/>
                  </a:cubicBezTo>
                  <a:cubicBezTo>
                    <a:pt x="345" y="853"/>
                    <a:pt x="432" y="899"/>
                    <a:pt x="544" y="899"/>
                  </a:cubicBezTo>
                  <a:cubicBezTo>
                    <a:pt x="645" y="899"/>
                    <a:pt x="723" y="864"/>
                    <a:pt x="777" y="795"/>
                  </a:cubicBezTo>
                  <a:cubicBezTo>
                    <a:pt x="786" y="782"/>
                    <a:pt x="801" y="755"/>
                    <a:pt x="821" y="716"/>
                  </a:cubicBezTo>
                  <a:cubicBezTo>
                    <a:pt x="541" y="716"/>
                    <a:pt x="541" y="716"/>
                    <a:pt x="541" y="716"/>
                  </a:cubicBezTo>
                  <a:cubicBezTo>
                    <a:pt x="541" y="519"/>
                    <a:pt x="541" y="519"/>
                    <a:pt x="541" y="519"/>
                  </a:cubicBezTo>
                  <a:cubicBezTo>
                    <a:pt x="1069" y="520"/>
                    <a:pt x="1069" y="520"/>
                    <a:pt x="1069" y="520"/>
                  </a:cubicBezTo>
                  <a:cubicBezTo>
                    <a:pt x="1069" y="675"/>
                    <a:pt x="1034" y="800"/>
                    <a:pt x="966" y="894"/>
                  </a:cubicBezTo>
                  <a:cubicBezTo>
                    <a:pt x="864" y="1034"/>
                    <a:pt x="721" y="1103"/>
                    <a:pt x="535" y="1103"/>
                  </a:cubicBezTo>
                  <a:cubicBezTo>
                    <a:pt x="493" y="1103"/>
                    <a:pt x="451" y="1099"/>
                    <a:pt x="407" y="1090"/>
                  </a:cubicBezTo>
                  <a:cubicBezTo>
                    <a:pt x="275" y="1063"/>
                    <a:pt x="170" y="993"/>
                    <a:pt x="94" y="881"/>
                  </a:cubicBezTo>
                  <a:cubicBezTo>
                    <a:pt x="31" y="790"/>
                    <a:pt x="0" y="680"/>
                    <a:pt x="0" y="553"/>
                  </a:cubicBezTo>
                  <a:cubicBezTo>
                    <a:pt x="0" y="498"/>
                    <a:pt x="5" y="450"/>
                    <a:pt x="15" y="409"/>
                  </a:cubicBezTo>
                  <a:cubicBezTo>
                    <a:pt x="38" y="314"/>
                    <a:pt x="78" y="235"/>
                    <a:pt x="136" y="170"/>
                  </a:cubicBezTo>
                  <a:cubicBezTo>
                    <a:pt x="157" y="145"/>
                    <a:pt x="183" y="122"/>
                    <a:pt x="213" y="100"/>
                  </a:cubicBezTo>
                  <a:cubicBezTo>
                    <a:pt x="303" y="33"/>
                    <a:pt x="412" y="0"/>
                    <a:pt x="541" y="0"/>
                  </a:cubicBezTo>
                  <a:cubicBezTo>
                    <a:pt x="661" y="0"/>
                    <a:pt x="767" y="30"/>
                    <a:pt x="859" y="91"/>
                  </a:cubicBezTo>
                  <a:cubicBezTo>
                    <a:pt x="895" y="116"/>
                    <a:pt x="927" y="143"/>
                    <a:pt x="954" y="173"/>
                  </a:cubicBezTo>
                  <a:cubicBezTo>
                    <a:pt x="970" y="191"/>
                    <a:pt x="986" y="213"/>
                    <a:pt x="1003" y="2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dirty="0">
                <a:latin typeface="Arial" pitchFamily="34" charset="0"/>
                <a:cs typeface="+mn-cs"/>
              </a:endParaRPr>
            </a:p>
          </p:txBody>
        </p:sp>
        <p:sp>
          <p:nvSpPr>
            <p:cNvPr id="8" name="Freeform 20"/>
            <p:cNvSpPr>
              <a:spLocks/>
            </p:cNvSpPr>
            <p:nvPr userDrawn="1"/>
          </p:nvSpPr>
          <p:spPr bwMode="black">
            <a:xfrm>
              <a:off x="419" y="325"/>
              <a:ext cx="76" cy="132"/>
            </a:xfrm>
            <a:custGeom>
              <a:avLst/>
              <a:gdLst>
                <a:gd name="T0" fmla="*/ 0 w 76"/>
                <a:gd name="T1" fmla="*/ 0 h 132"/>
                <a:gd name="T2" fmla="*/ 76 w 76"/>
                <a:gd name="T3" fmla="*/ 0 h 132"/>
                <a:gd name="T4" fmla="*/ 76 w 76"/>
                <a:gd name="T5" fmla="*/ 25 h 132"/>
                <a:gd name="T6" fmla="*/ 28 w 76"/>
                <a:gd name="T7" fmla="*/ 25 h 132"/>
                <a:gd name="T8" fmla="*/ 28 w 76"/>
                <a:gd name="T9" fmla="*/ 51 h 132"/>
                <a:gd name="T10" fmla="*/ 76 w 76"/>
                <a:gd name="T11" fmla="*/ 51 h 132"/>
                <a:gd name="T12" fmla="*/ 76 w 76"/>
                <a:gd name="T13" fmla="*/ 77 h 132"/>
                <a:gd name="T14" fmla="*/ 28 w 76"/>
                <a:gd name="T15" fmla="*/ 77 h 132"/>
                <a:gd name="T16" fmla="*/ 28 w 76"/>
                <a:gd name="T17" fmla="*/ 132 h 132"/>
                <a:gd name="T18" fmla="*/ 0 w 76"/>
                <a:gd name="T19" fmla="*/ 132 h 132"/>
                <a:gd name="T20" fmla="*/ 0 w 76"/>
                <a:gd name="T21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" h="132">
                  <a:moveTo>
                    <a:pt x="0" y="0"/>
                  </a:moveTo>
                  <a:lnTo>
                    <a:pt x="76" y="0"/>
                  </a:lnTo>
                  <a:lnTo>
                    <a:pt x="76" y="25"/>
                  </a:lnTo>
                  <a:lnTo>
                    <a:pt x="28" y="25"/>
                  </a:lnTo>
                  <a:lnTo>
                    <a:pt x="28" y="51"/>
                  </a:lnTo>
                  <a:lnTo>
                    <a:pt x="76" y="51"/>
                  </a:lnTo>
                  <a:lnTo>
                    <a:pt x="76" y="77"/>
                  </a:lnTo>
                  <a:lnTo>
                    <a:pt x="28" y="77"/>
                  </a:lnTo>
                  <a:lnTo>
                    <a:pt x="28" y="132"/>
                  </a:lnTo>
                  <a:lnTo>
                    <a:pt x="0" y="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dirty="0">
                <a:latin typeface="Arial" pitchFamily="34" charset="0"/>
                <a:cs typeface="+mn-cs"/>
              </a:endParaRPr>
            </a:p>
          </p:txBody>
        </p:sp>
        <p:sp>
          <p:nvSpPr>
            <p:cNvPr id="9" name="Freeform 21"/>
            <p:cNvSpPr>
              <a:spLocks/>
            </p:cNvSpPr>
            <p:nvPr userDrawn="1"/>
          </p:nvSpPr>
          <p:spPr bwMode="black">
            <a:xfrm>
              <a:off x="513" y="346"/>
              <a:ext cx="87" cy="85"/>
            </a:xfrm>
            <a:custGeom>
              <a:avLst/>
              <a:gdLst>
                <a:gd name="T0" fmla="*/ 0 w 87"/>
                <a:gd name="T1" fmla="*/ 56 h 85"/>
                <a:gd name="T2" fmla="*/ 30 w 87"/>
                <a:gd name="T3" fmla="*/ 56 h 85"/>
                <a:gd name="T4" fmla="*/ 30 w 87"/>
                <a:gd name="T5" fmla="*/ 85 h 85"/>
                <a:gd name="T6" fmla="*/ 56 w 87"/>
                <a:gd name="T7" fmla="*/ 85 h 85"/>
                <a:gd name="T8" fmla="*/ 56 w 87"/>
                <a:gd name="T9" fmla="*/ 56 h 85"/>
                <a:gd name="T10" fmla="*/ 87 w 87"/>
                <a:gd name="T11" fmla="*/ 56 h 85"/>
                <a:gd name="T12" fmla="*/ 87 w 87"/>
                <a:gd name="T13" fmla="*/ 30 h 85"/>
                <a:gd name="T14" fmla="*/ 56 w 87"/>
                <a:gd name="T15" fmla="*/ 30 h 85"/>
                <a:gd name="T16" fmla="*/ 56 w 87"/>
                <a:gd name="T17" fmla="*/ 0 h 85"/>
                <a:gd name="T18" fmla="*/ 30 w 87"/>
                <a:gd name="T19" fmla="*/ 0 h 85"/>
                <a:gd name="T20" fmla="*/ 30 w 87"/>
                <a:gd name="T21" fmla="*/ 30 h 85"/>
                <a:gd name="T22" fmla="*/ 0 w 87"/>
                <a:gd name="T23" fmla="*/ 30 h 85"/>
                <a:gd name="T24" fmla="*/ 0 w 87"/>
                <a:gd name="T25" fmla="*/ 5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7" h="85">
                  <a:moveTo>
                    <a:pt x="0" y="56"/>
                  </a:moveTo>
                  <a:lnTo>
                    <a:pt x="30" y="56"/>
                  </a:lnTo>
                  <a:lnTo>
                    <a:pt x="30" y="85"/>
                  </a:lnTo>
                  <a:lnTo>
                    <a:pt x="56" y="85"/>
                  </a:lnTo>
                  <a:lnTo>
                    <a:pt x="56" y="56"/>
                  </a:lnTo>
                  <a:lnTo>
                    <a:pt x="87" y="56"/>
                  </a:lnTo>
                  <a:lnTo>
                    <a:pt x="87" y="30"/>
                  </a:lnTo>
                  <a:lnTo>
                    <a:pt x="56" y="30"/>
                  </a:lnTo>
                  <a:lnTo>
                    <a:pt x="56" y="0"/>
                  </a:lnTo>
                  <a:lnTo>
                    <a:pt x="30" y="0"/>
                  </a:lnTo>
                  <a:lnTo>
                    <a:pt x="30" y="30"/>
                  </a:lnTo>
                  <a:lnTo>
                    <a:pt x="0" y="3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dirty="0">
                <a:latin typeface="Arial" pitchFamily="34" charset="0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25" y="3218400"/>
            <a:ext cx="8642350" cy="1384995"/>
          </a:xfrm>
        </p:spPr>
        <p:txBody>
          <a:bodyPr/>
          <a:lstStyle>
            <a:lvl1pPr algn="l">
              <a:lnSpc>
                <a:spcPct val="90000"/>
              </a:lnSpc>
              <a:defRPr sz="5000" b="1" cap="none" baseline="0">
                <a:solidFill>
                  <a:srgbClr val="FFFFFF"/>
                </a:solidFill>
              </a:defRPr>
            </a:lvl1pPr>
          </a:lstStyle>
          <a:p>
            <a:r>
              <a:rPr lang="de-DE" dirty="0" smtClean="0"/>
              <a:t>Click to edit Master title style</a:t>
            </a:r>
            <a:endParaRPr lang="de-D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0825" y="2480400"/>
            <a:ext cx="8642350" cy="684000"/>
          </a:xfrm>
        </p:spPr>
        <p:txBody>
          <a:bodyPr anchor="b"/>
          <a:lstStyle>
            <a:lvl1pPr marL="0" indent="0">
              <a:buNone/>
              <a:defRPr sz="2200" b="1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Click to edit Master text styles</a:t>
            </a:r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GF Piping Systems | Georg Fischer Waga N.V.</a:t>
            </a:r>
            <a:endParaRPr lang="de-DE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2B8833-2D2C-441E-85DD-18B7FD0DC027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Click to edit Master title style</a:t>
            </a:r>
            <a:endParaRPr lang="de-DE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250823" y="1605598"/>
            <a:ext cx="4177161" cy="4703128"/>
          </a:xfrm>
        </p:spPr>
        <p:txBody>
          <a:bodyPr/>
          <a:lstStyle/>
          <a:p>
            <a:pPr lvl="0"/>
            <a:r>
              <a:rPr lang="de-DE" dirty="0" smtClean="0"/>
              <a:t>Click to edit Master text styles</a:t>
            </a:r>
          </a:p>
          <a:p>
            <a:pPr lvl="1"/>
            <a:r>
              <a:rPr lang="de-DE" dirty="0" smtClean="0"/>
              <a:t>Second level</a:t>
            </a:r>
          </a:p>
          <a:p>
            <a:pPr lvl="2"/>
            <a:r>
              <a:rPr lang="de-DE" dirty="0" smtClean="0"/>
              <a:t>Third level</a:t>
            </a:r>
          </a:p>
          <a:p>
            <a:pPr lvl="3"/>
            <a:r>
              <a:rPr lang="de-DE" dirty="0" smtClean="0"/>
              <a:t>Fourth level</a:t>
            </a:r>
          </a:p>
          <a:p>
            <a:pPr lvl="4"/>
            <a:r>
              <a:rPr lang="de-DE" dirty="0" smtClean="0"/>
              <a:t>Fifth level</a:t>
            </a:r>
            <a:endParaRPr lang="de-DE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716015" y="1605598"/>
            <a:ext cx="4177157" cy="4703128"/>
          </a:xfrm>
        </p:spPr>
        <p:txBody>
          <a:bodyPr/>
          <a:lstStyle/>
          <a:p>
            <a:pPr lvl="0"/>
            <a:r>
              <a:rPr lang="de-DE" dirty="0" smtClean="0"/>
              <a:t>Click to edit Master text styles</a:t>
            </a:r>
          </a:p>
          <a:p>
            <a:pPr lvl="1"/>
            <a:r>
              <a:rPr lang="de-DE" dirty="0" smtClean="0"/>
              <a:t>Second level</a:t>
            </a:r>
          </a:p>
          <a:p>
            <a:pPr lvl="2"/>
            <a:r>
              <a:rPr lang="de-DE" dirty="0" smtClean="0"/>
              <a:t>Third level</a:t>
            </a:r>
          </a:p>
          <a:p>
            <a:pPr lvl="3"/>
            <a:r>
              <a:rPr lang="de-DE" dirty="0" smtClean="0"/>
              <a:t>Fourth level</a:t>
            </a:r>
          </a:p>
          <a:p>
            <a:pPr lvl="4"/>
            <a:r>
              <a:rPr lang="de-DE" dirty="0" smtClean="0"/>
              <a:t>Fifth level</a:t>
            </a:r>
            <a:endParaRPr lang="de-DE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GF Piping Systems | Georg Fischer Waga N.V.</a:t>
            </a:r>
            <a:endParaRPr lang="de-DE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DE53B-7F5F-4F17-97E7-0C512FE6CDE7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Click to edit Master title style</a:t>
            </a:r>
            <a:endParaRPr lang="de-DE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50824" y="1605598"/>
            <a:ext cx="8642350" cy="4703127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355600" indent="0">
              <a:buFontTx/>
              <a:buNone/>
              <a:defRPr/>
            </a:lvl2pPr>
            <a:lvl3pPr marL="720725" indent="0">
              <a:buFontTx/>
              <a:buNone/>
              <a:defRPr/>
            </a:lvl3pPr>
            <a:lvl4pPr marL="1074738" indent="0">
              <a:buFontTx/>
              <a:buNone/>
              <a:defRPr/>
            </a:lvl4pPr>
            <a:lvl5pPr marL="1433513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Click to edit Master text styles</a:t>
            </a:r>
          </a:p>
          <a:p>
            <a:pPr lvl="1"/>
            <a:r>
              <a:rPr lang="de-DE" dirty="0" smtClean="0"/>
              <a:t>Second level</a:t>
            </a:r>
          </a:p>
          <a:p>
            <a:pPr lvl="2"/>
            <a:r>
              <a:rPr lang="de-DE" dirty="0" smtClean="0"/>
              <a:t>Third level</a:t>
            </a:r>
          </a:p>
          <a:p>
            <a:pPr lvl="3"/>
            <a:r>
              <a:rPr lang="de-DE" dirty="0" smtClean="0"/>
              <a:t>Fourth level</a:t>
            </a:r>
          </a:p>
          <a:p>
            <a:pPr lvl="4"/>
            <a:r>
              <a:rPr lang="de-DE" dirty="0" smtClean="0"/>
              <a:t>Fifth level</a:t>
            </a:r>
            <a:endParaRPr lang="de-DE" dirty="0"/>
          </a:p>
        </p:txBody>
      </p:sp>
      <p:sp>
        <p:nvSpPr>
          <p:cNvPr id="6" name="Footer Placehold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GF Piping Systems | Georg Fischer Waga N.V.</a:t>
            </a:r>
            <a:endParaRPr lang="de-DE" dirty="0"/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81D7E5-D62E-4880-9DFE-00BF380DD6C0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ad" preserve="1" userDrawn="1">
  <p:cSld name="L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8" descr="Sparkles_Progression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899" t="-2011" r="35976" b="14838"/>
          <a:stretch>
            <a:fillRect/>
          </a:stretch>
        </p:blipFill>
        <p:spPr bwMode="gray">
          <a:xfrm rot="10800000" flipH="1" flipV="1">
            <a:off x="5884863" y="1854200"/>
            <a:ext cx="3200400" cy="463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Click to edit Master title style</a:t>
            </a:r>
            <a:endParaRPr lang="de-DE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50824" y="1605598"/>
            <a:ext cx="7129488" cy="4703127"/>
          </a:xfrm>
        </p:spPr>
        <p:txBody>
          <a:bodyPr/>
          <a:lstStyle>
            <a:lvl1pPr marL="0" indent="0">
              <a:buFontTx/>
              <a:buNone/>
              <a:defRPr sz="4000" b="1"/>
            </a:lvl1pPr>
            <a:lvl2pPr marL="355600" indent="0">
              <a:buFontTx/>
              <a:buNone/>
              <a:defRPr sz="4000" b="1"/>
            </a:lvl2pPr>
            <a:lvl3pPr marL="720725" indent="0">
              <a:buFontTx/>
              <a:buNone/>
              <a:defRPr sz="4000" b="1"/>
            </a:lvl3pPr>
            <a:lvl4pPr marL="1074738" indent="0">
              <a:buFontTx/>
              <a:buNone/>
              <a:defRPr sz="4000" b="1"/>
            </a:lvl4pPr>
            <a:lvl5pPr marL="1433513" indent="0">
              <a:buFontTx/>
              <a:buNone/>
              <a:defRPr sz="4000" b="1"/>
            </a:lvl5pPr>
          </a:lstStyle>
          <a:p>
            <a:pPr lvl="0"/>
            <a:r>
              <a:rPr lang="de-DE" dirty="0" smtClean="0"/>
              <a:t>Click to edit Master text styles</a:t>
            </a:r>
          </a:p>
          <a:p>
            <a:pPr lvl="1"/>
            <a:r>
              <a:rPr lang="de-DE" dirty="0" smtClean="0"/>
              <a:t>Second level</a:t>
            </a:r>
          </a:p>
          <a:p>
            <a:pPr lvl="2"/>
            <a:r>
              <a:rPr lang="de-DE" dirty="0" smtClean="0"/>
              <a:t>Third level</a:t>
            </a:r>
          </a:p>
          <a:p>
            <a:pPr lvl="3"/>
            <a:r>
              <a:rPr lang="de-DE" dirty="0" smtClean="0"/>
              <a:t>Fourth level</a:t>
            </a:r>
          </a:p>
          <a:p>
            <a:pPr lvl="4"/>
            <a:r>
              <a:rPr lang="de-DE" dirty="0" smtClean="0"/>
              <a:t>Fifth level</a:t>
            </a:r>
            <a:endParaRPr lang="de-DE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GF Piping Systems | Georg Fischer Waga N.V.</a:t>
            </a:r>
            <a:endParaRPr lang="de-DE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EB0A50-F939-43F0-9BEA-F865CE7E4986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ad with Image" preserve="1" userDrawn="1">
  <p:cSld name="Lead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867400" y="1605598"/>
            <a:ext cx="3025774" cy="4703128"/>
          </a:xfrm>
        </p:spPr>
        <p:txBody>
          <a:bodyPr tIns="468000" rtlCol="0"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rgbClr val="C0C0C0"/>
                </a:solidFill>
              </a:defRPr>
            </a:lvl1pPr>
          </a:lstStyle>
          <a:p>
            <a:pPr lvl="0"/>
            <a:endParaRPr lang="de-CH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Click to edit Master title style</a:t>
            </a:r>
            <a:endParaRPr lang="de-DE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50824" y="1605598"/>
            <a:ext cx="4177160" cy="4703127"/>
          </a:xfrm>
        </p:spPr>
        <p:txBody>
          <a:bodyPr/>
          <a:lstStyle>
            <a:lvl1pPr marL="0" indent="0">
              <a:buFontTx/>
              <a:buNone/>
              <a:defRPr sz="2200" b="1"/>
            </a:lvl1pPr>
            <a:lvl2pPr marL="355600" indent="0">
              <a:buFontTx/>
              <a:buNone/>
              <a:defRPr sz="2200" b="1"/>
            </a:lvl2pPr>
            <a:lvl3pPr marL="720725" indent="0">
              <a:buFontTx/>
              <a:buNone/>
              <a:defRPr sz="2200" b="1"/>
            </a:lvl3pPr>
            <a:lvl4pPr marL="1074738" indent="0">
              <a:buFontTx/>
              <a:buNone/>
              <a:defRPr sz="2200" b="1"/>
            </a:lvl4pPr>
            <a:lvl5pPr marL="1433513" indent="0">
              <a:buFontTx/>
              <a:buNone/>
              <a:defRPr sz="2200" b="1"/>
            </a:lvl5pPr>
          </a:lstStyle>
          <a:p>
            <a:pPr lvl="0"/>
            <a:r>
              <a:rPr lang="de-DE" dirty="0" smtClean="0"/>
              <a:t>Click to edit Master text styles</a:t>
            </a:r>
          </a:p>
          <a:p>
            <a:pPr lvl="1"/>
            <a:r>
              <a:rPr lang="de-DE" dirty="0" smtClean="0"/>
              <a:t>Second level</a:t>
            </a:r>
          </a:p>
          <a:p>
            <a:pPr lvl="2"/>
            <a:r>
              <a:rPr lang="de-DE" dirty="0" smtClean="0"/>
              <a:t>Third level</a:t>
            </a:r>
          </a:p>
          <a:p>
            <a:pPr lvl="3"/>
            <a:r>
              <a:rPr lang="de-DE" dirty="0" smtClean="0"/>
              <a:t>Fourth level</a:t>
            </a:r>
          </a:p>
          <a:p>
            <a:pPr lvl="4"/>
            <a:r>
              <a:rPr lang="de-DE" dirty="0" smtClean="0"/>
              <a:t>Fifth level</a:t>
            </a:r>
            <a:endParaRPr lang="de-DE" dirty="0"/>
          </a:p>
        </p:txBody>
      </p:sp>
      <p:sp>
        <p:nvSpPr>
          <p:cNvPr id="6" name="Footer Placeholder 6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GF Piping Systems | Georg Fischer Waga N.V.</a:t>
            </a:r>
            <a:endParaRPr lang="de-DE" dirty="0"/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C9F952-45F2-4CFE-A24E-E46F99FE6A26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ey Message" preserve="1" userDrawn="1">
  <p:cSld name="Key Message">
    <p:bg>
      <p:bgPr>
        <a:blipFill dpi="0" rotWithShape="0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0825" y="3218400"/>
            <a:ext cx="8642350" cy="13849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5000" kern="0" baseline="0"/>
            </a:lvl1pPr>
          </a:lstStyle>
          <a:p>
            <a:r>
              <a:rPr lang="de-DE" dirty="0" smtClean="0"/>
              <a:t>Click to edit Master title style</a:t>
            </a:r>
            <a:endParaRPr lang="de-D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0825" y="2480400"/>
            <a:ext cx="8642350" cy="684000"/>
          </a:xfrm>
        </p:spPr>
        <p:txBody>
          <a:bodyPr anchor="b"/>
          <a:lstStyle>
            <a:lvl1pPr marL="0" indent="0" algn="l">
              <a:buNone/>
              <a:defRPr b="1" kern="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Click to edit Master subtitle style</a:t>
            </a:r>
            <a:endParaRPr lang="de-D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GF Piping Systems | Georg Fischer Waga N.V.</a:t>
            </a:r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F29E17-65BB-44B6-8678-77BEC95D3D3A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" preserve="1" userDrawn="1">
  <p:cSld name="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250823" y="1605598"/>
            <a:ext cx="8642350" cy="4703127"/>
          </a:xfrm>
        </p:spPr>
        <p:txBody>
          <a:bodyPr tIns="468000" rtlCol="0"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rgbClr val="C0C0C0"/>
                </a:solidFill>
              </a:defRPr>
            </a:lvl1pPr>
          </a:lstStyle>
          <a:p>
            <a:pPr lvl="0"/>
            <a:endParaRPr lang="de-CH" noProof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Click to edit Master title style</a:t>
            </a:r>
            <a:endParaRPr lang="de-DE" dirty="0"/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GF Piping Systems | Georg Fischer Waga N.V.</a:t>
            </a:r>
            <a:endParaRPr lang="de-DE" dirty="0"/>
          </a:p>
        </p:txBody>
      </p:sp>
      <p:sp>
        <p:nvSpPr>
          <p:cNvPr id="6" name="Slide Number Placeholder 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56C49B-40ED-431A-8F79-69C06AABC251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ags" Target="../tags/tag8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ags" Target="../tags/tag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31"/>
          <p:cNvSpPr>
            <a:spLocks noChangeArrowheads="1"/>
          </p:cNvSpPr>
          <p:nvPr userDrawn="1">
            <p:custDataLst>
              <p:tags r:id="rId14"/>
            </p:custDataLst>
          </p:nvPr>
        </p:nvSpPr>
        <p:spPr bwMode="hidden">
          <a:xfrm>
            <a:off x="0" y="6494463"/>
            <a:ext cx="9144000" cy="363537"/>
          </a:xfrm>
          <a:prstGeom prst="rect">
            <a:avLst/>
          </a:prstGeom>
          <a:solidFill>
            <a:srgbClr val="0071BE"/>
          </a:solidFill>
          <a:ln>
            <a:noFill/>
          </a:ln>
          <a:ex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latin typeface="+mn-lt"/>
              <a:cs typeface="+mn-cs"/>
            </a:endParaRPr>
          </a:p>
        </p:txBody>
      </p:sp>
      <p:sp>
        <p:nvSpPr>
          <p:cNvPr id="30723" name="Title Placeholder 1"/>
          <p:cNvSpPr>
            <a:spLocks noGrp="1"/>
          </p:cNvSpPr>
          <p:nvPr>
            <p:ph type="title"/>
          </p:nvPr>
        </p:nvSpPr>
        <p:spPr bwMode="auto">
          <a:xfrm>
            <a:off x="250825" y="230188"/>
            <a:ext cx="7129463" cy="133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Click to edit Master title style</a:t>
            </a:r>
          </a:p>
        </p:txBody>
      </p:sp>
      <p:sp>
        <p:nvSpPr>
          <p:cNvPr id="3072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50825" y="1604963"/>
            <a:ext cx="8642350" cy="4703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17538" y="6565900"/>
            <a:ext cx="8275637" cy="21907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GF Piping Systems | Georg Fischer Waga N.V.</a:t>
            </a:r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0825" y="6565900"/>
            <a:ext cx="319088" cy="220663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E9EFF9BE-E5B4-41E6-92B1-496DA750D6C8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  <p:grpSp>
        <p:nvGrpSpPr>
          <p:cNvPr id="30727" name="Group 17"/>
          <p:cNvGrpSpPr>
            <a:grpSpLocks/>
          </p:cNvGrpSpPr>
          <p:nvPr>
            <p:custDataLst>
              <p:tags r:id="rId15"/>
            </p:custDataLst>
          </p:nvPr>
        </p:nvGrpSpPr>
        <p:grpSpPr bwMode="auto">
          <a:xfrm>
            <a:off x="7661275" y="230188"/>
            <a:ext cx="1233488" cy="395287"/>
            <a:chOff x="167" y="321"/>
            <a:chExt cx="433" cy="139"/>
          </a:xfrm>
        </p:grpSpPr>
        <p:sp>
          <p:nvSpPr>
            <p:cNvPr id="8" name="AutoShape 16"/>
            <p:cNvSpPr>
              <a:spLocks noChangeAspect="1" noChangeArrowheads="1" noTextEdit="1"/>
            </p:cNvSpPr>
            <p:nvPr userDrawn="1"/>
          </p:nvSpPr>
          <p:spPr bwMode="black">
            <a:xfrm>
              <a:off x="167" y="321"/>
              <a:ext cx="433" cy="13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dirty="0">
                <a:latin typeface="Arial" pitchFamily="34" charset="0"/>
                <a:cs typeface="+mn-cs"/>
              </a:endParaRPr>
            </a:p>
          </p:txBody>
        </p:sp>
        <p:sp>
          <p:nvSpPr>
            <p:cNvPr id="9" name="Freeform 18"/>
            <p:cNvSpPr>
              <a:spLocks/>
            </p:cNvSpPr>
            <p:nvPr userDrawn="1"/>
          </p:nvSpPr>
          <p:spPr bwMode="black">
            <a:xfrm>
              <a:off x="167" y="346"/>
              <a:ext cx="88" cy="85"/>
            </a:xfrm>
            <a:custGeom>
              <a:avLst/>
              <a:gdLst>
                <a:gd name="T0" fmla="*/ 0 w 88"/>
                <a:gd name="T1" fmla="*/ 56 h 85"/>
                <a:gd name="T2" fmla="*/ 31 w 88"/>
                <a:gd name="T3" fmla="*/ 56 h 85"/>
                <a:gd name="T4" fmla="*/ 31 w 88"/>
                <a:gd name="T5" fmla="*/ 85 h 85"/>
                <a:gd name="T6" fmla="*/ 57 w 88"/>
                <a:gd name="T7" fmla="*/ 85 h 85"/>
                <a:gd name="T8" fmla="*/ 57 w 88"/>
                <a:gd name="T9" fmla="*/ 56 h 85"/>
                <a:gd name="T10" fmla="*/ 88 w 88"/>
                <a:gd name="T11" fmla="*/ 56 h 85"/>
                <a:gd name="T12" fmla="*/ 88 w 88"/>
                <a:gd name="T13" fmla="*/ 30 h 85"/>
                <a:gd name="T14" fmla="*/ 57 w 88"/>
                <a:gd name="T15" fmla="*/ 30 h 85"/>
                <a:gd name="T16" fmla="*/ 57 w 88"/>
                <a:gd name="T17" fmla="*/ 0 h 85"/>
                <a:gd name="T18" fmla="*/ 31 w 88"/>
                <a:gd name="T19" fmla="*/ 0 h 85"/>
                <a:gd name="T20" fmla="*/ 31 w 88"/>
                <a:gd name="T21" fmla="*/ 30 h 85"/>
                <a:gd name="T22" fmla="*/ 0 w 88"/>
                <a:gd name="T23" fmla="*/ 30 h 85"/>
                <a:gd name="T24" fmla="*/ 0 w 88"/>
                <a:gd name="T25" fmla="*/ 5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8" h="85">
                  <a:moveTo>
                    <a:pt x="0" y="56"/>
                  </a:moveTo>
                  <a:lnTo>
                    <a:pt x="31" y="56"/>
                  </a:lnTo>
                  <a:lnTo>
                    <a:pt x="31" y="85"/>
                  </a:lnTo>
                  <a:lnTo>
                    <a:pt x="57" y="85"/>
                  </a:lnTo>
                  <a:lnTo>
                    <a:pt x="57" y="56"/>
                  </a:lnTo>
                  <a:lnTo>
                    <a:pt x="88" y="56"/>
                  </a:lnTo>
                  <a:lnTo>
                    <a:pt x="88" y="30"/>
                  </a:lnTo>
                  <a:lnTo>
                    <a:pt x="57" y="30"/>
                  </a:lnTo>
                  <a:lnTo>
                    <a:pt x="57" y="0"/>
                  </a:lnTo>
                  <a:lnTo>
                    <a:pt x="31" y="0"/>
                  </a:lnTo>
                  <a:lnTo>
                    <a:pt x="31" y="30"/>
                  </a:lnTo>
                  <a:lnTo>
                    <a:pt x="0" y="3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0071BE"/>
            </a:solidFill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dirty="0">
                <a:latin typeface="Arial" pitchFamily="34" charset="0"/>
                <a:cs typeface="+mn-cs"/>
              </a:endParaRPr>
            </a:p>
          </p:txBody>
        </p:sp>
        <p:sp>
          <p:nvSpPr>
            <p:cNvPr id="10" name="Freeform 19"/>
            <p:cNvSpPr>
              <a:spLocks/>
            </p:cNvSpPr>
            <p:nvPr userDrawn="1"/>
          </p:nvSpPr>
          <p:spPr bwMode="black">
            <a:xfrm>
              <a:off x="268" y="321"/>
              <a:ext cx="133" cy="139"/>
            </a:xfrm>
            <a:custGeom>
              <a:avLst/>
              <a:gdLst>
                <a:gd name="T0" fmla="*/ 1003 w 1069"/>
                <a:gd name="T1" fmla="*/ 240 h 1103"/>
                <a:gd name="T2" fmla="*/ 817 w 1069"/>
                <a:gd name="T3" fmla="*/ 349 h 1103"/>
                <a:gd name="T4" fmla="*/ 778 w 1069"/>
                <a:gd name="T5" fmla="*/ 303 h 1103"/>
                <a:gd name="T6" fmla="*/ 538 w 1069"/>
                <a:gd name="T7" fmla="*/ 210 h 1103"/>
                <a:gd name="T8" fmla="*/ 337 w 1069"/>
                <a:gd name="T9" fmla="*/ 282 h 1103"/>
                <a:gd name="T10" fmla="*/ 225 w 1069"/>
                <a:gd name="T11" fmla="*/ 547 h 1103"/>
                <a:gd name="T12" fmla="*/ 283 w 1069"/>
                <a:gd name="T13" fmla="*/ 762 h 1103"/>
                <a:gd name="T14" fmla="*/ 544 w 1069"/>
                <a:gd name="T15" fmla="*/ 899 h 1103"/>
                <a:gd name="T16" fmla="*/ 777 w 1069"/>
                <a:gd name="T17" fmla="*/ 795 h 1103"/>
                <a:gd name="T18" fmla="*/ 821 w 1069"/>
                <a:gd name="T19" fmla="*/ 716 h 1103"/>
                <a:gd name="T20" fmla="*/ 541 w 1069"/>
                <a:gd name="T21" fmla="*/ 716 h 1103"/>
                <a:gd name="T22" fmla="*/ 541 w 1069"/>
                <a:gd name="T23" fmla="*/ 519 h 1103"/>
                <a:gd name="T24" fmla="*/ 1069 w 1069"/>
                <a:gd name="T25" fmla="*/ 520 h 1103"/>
                <a:gd name="T26" fmla="*/ 966 w 1069"/>
                <a:gd name="T27" fmla="*/ 894 h 1103"/>
                <a:gd name="T28" fmla="*/ 535 w 1069"/>
                <a:gd name="T29" fmla="*/ 1103 h 1103"/>
                <a:gd name="T30" fmla="*/ 407 w 1069"/>
                <a:gd name="T31" fmla="*/ 1090 h 1103"/>
                <a:gd name="T32" fmla="*/ 94 w 1069"/>
                <a:gd name="T33" fmla="*/ 881 h 1103"/>
                <a:gd name="T34" fmla="*/ 0 w 1069"/>
                <a:gd name="T35" fmla="*/ 553 h 1103"/>
                <a:gd name="T36" fmla="*/ 15 w 1069"/>
                <a:gd name="T37" fmla="*/ 409 h 1103"/>
                <a:gd name="T38" fmla="*/ 136 w 1069"/>
                <a:gd name="T39" fmla="*/ 170 h 1103"/>
                <a:gd name="T40" fmla="*/ 213 w 1069"/>
                <a:gd name="T41" fmla="*/ 100 h 1103"/>
                <a:gd name="T42" fmla="*/ 541 w 1069"/>
                <a:gd name="T43" fmla="*/ 0 h 1103"/>
                <a:gd name="T44" fmla="*/ 859 w 1069"/>
                <a:gd name="T45" fmla="*/ 91 h 1103"/>
                <a:gd name="T46" fmla="*/ 954 w 1069"/>
                <a:gd name="T47" fmla="*/ 173 h 1103"/>
                <a:gd name="T48" fmla="*/ 1003 w 1069"/>
                <a:gd name="T49" fmla="*/ 240 h 1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69" h="1103">
                  <a:moveTo>
                    <a:pt x="1003" y="240"/>
                  </a:moveTo>
                  <a:cubicBezTo>
                    <a:pt x="817" y="349"/>
                    <a:pt x="817" y="349"/>
                    <a:pt x="817" y="349"/>
                  </a:cubicBezTo>
                  <a:cubicBezTo>
                    <a:pt x="811" y="341"/>
                    <a:pt x="798" y="326"/>
                    <a:pt x="778" y="303"/>
                  </a:cubicBezTo>
                  <a:cubicBezTo>
                    <a:pt x="713" y="241"/>
                    <a:pt x="633" y="210"/>
                    <a:pt x="538" y="210"/>
                  </a:cubicBezTo>
                  <a:cubicBezTo>
                    <a:pt x="461" y="210"/>
                    <a:pt x="393" y="234"/>
                    <a:pt x="337" y="282"/>
                  </a:cubicBezTo>
                  <a:cubicBezTo>
                    <a:pt x="262" y="345"/>
                    <a:pt x="225" y="433"/>
                    <a:pt x="225" y="547"/>
                  </a:cubicBezTo>
                  <a:cubicBezTo>
                    <a:pt x="225" y="633"/>
                    <a:pt x="244" y="704"/>
                    <a:pt x="283" y="762"/>
                  </a:cubicBezTo>
                  <a:cubicBezTo>
                    <a:pt x="345" y="853"/>
                    <a:pt x="432" y="899"/>
                    <a:pt x="544" y="899"/>
                  </a:cubicBezTo>
                  <a:cubicBezTo>
                    <a:pt x="645" y="899"/>
                    <a:pt x="723" y="864"/>
                    <a:pt x="777" y="795"/>
                  </a:cubicBezTo>
                  <a:cubicBezTo>
                    <a:pt x="786" y="782"/>
                    <a:pt x="801" y="755"/>
                    <a:pt x="821" y="716"/>
                  </a:cubicBezTo>
                  <a:cubicBezTo>
                    <a:pt x="541" y="716"/>
                    <a:pt x="541" y="716"/>
                    <a:pt x="541" y="716"/>
                  </a:cubicBezTo>
                  <a:cubicBezTo>
                    <a:pt x="541" y="519"/>
                    <a:pt x="541" y="519"/>
                    <a:pt x="541" y="519"/>
                  </a:cubicBezTo>
                  <a:cubicBezTo>
                    <a:pt x="1069" y="520"/>
                    <a:pt x="1069" y="520"/>
                    <a:pt x="1069" y="520"/>
                  </a:cubicBezTo>
                  <a:cubicBezTo>
                    <a:pt x="1069" y="675"/>
                    <a:pt x="1034" y="800"/>
                    <a:pt x="966" y="894"/>
                  </a:cubicBezTo>
                  <a:cubicBezTo>
                    <a:pt x="864" y="1034"/>
                    <a:pt x="721" y="1103"/>
                    <a:pt x="535" y="1103"/>
                  </a:cubicBezTo>
                  <a:cubicBezTo>
                    <a:pt x="493" y="1103"/>
                    <a:pt x="451" y="1099"/>
                    <a:pt x="407" y="1090"/>
                  </a:cubicBezTo>
                  <a:cubicBezTo>
                    <a:pt x="275" y="1063"/>
                    <a:pt x="170" y="993"/>
                    <a:pt x="94" y="881"/>
                  </a:cubicBezTo>
                  <a:cubicBezTo>
                    <a:pt x="31" y="790"/>
                    <a:pt x="0" y="680"/>
                    <a:pt x="0" y="553"/>
                  </a:cubicBezTo>
                  <a:cubicBezTo>
                    <a:pt x="0" y="498"/>
                    <a:pt x="5" y="450"/>
                    <a:pt x="15" y="409"/>
                  </a:cubicBezTo>
                  <a:cubicBezTo>
                    <a:pt x="38" y="314"/>
                    <a:pt x="78" y="235"/>
                    <a:pt x="136" y="170"/>
                  </a:cubicBezTo>
                  <a:cubicBezTo>
                    <a:pt x="157" y="145"/>
                    <a:pt x="183" y="122"/>
                    <a:pt x="213" y="100"/>
                  </a:cubicBezTo>
                  <a:cubicBezTo>
                    <a:pt x="303" y="33"/>
                    <a:pt x="412" y="0"/>
                    <a:pt x="541" y="0"/>
                  </a:cubicBezTo>
                  <a:cubicBezTo>
                    <a:pt x="661" y="0"/>
                    <a:pt x="767" y="30"/>
                    <a:pt x="859" y="91"/>
                  </a:cubicBezTo>
                  <a:cubicBezTo>
                    <a:pt x="895" y="116"/>
                    <a:pt x="927" y="143"/>
                    <a:pt x="954" y="173"/>
                  </a:cubicBezTo>
                  <a:cubicBezTo>
                    <a:pt x="970" y="191"/>
                    <a:pt x="986" y="213"/>
                    <a:pt x="1003" y="240"/>
                  </a:cubicBezTo>
                  <a:close/>
                </a:path>
              </a:pathLst>
            </a:custGeom>
            <a:solidFill>
              <a:srgbClr val="0071BE"/>
            </a:solidFill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dirty="0">
                <a:latin typeface="Arial" pitchFamily="34" charset="0"/>
                <a:cs typeface="+mn-cs"/>
              </a:endParaRPr>
            </a:p>
          </p:txBody>
        </p:sp>
        <p:sp>
          <p:nvSpPr>
            <p:cNvPr id="11" name="Freeform 20"/>
            <p:cNvSpPr>
              <a:spLocks/>
            </p:cNvSpPr>
            <p:nvPr userDrawn="1"/>
          </p:nvSpPr>
          <p:spPr bwMode="black">
            <a:xfrm>
              <a:off x="419" y="325"/>
              <a:ext cx="76" cy="132"/>
            </a:xfrm>
            <a:custGeom>
              <a:avLst/>
              <a:gdLst>
                <a:gd name="T0" fmla="*/ 0 w 76"/>
                <a:gd name="T1" fmla="*/ 0 h 132"/>
                <a:gd name="T2" fmla="*/ 76 w 76"/>
                <a:gd name="T3" fmla="*/ 0 h 132"/>
                <a:gd name="T4" fmla="*/ 76 w 76"/>
                <a:gd name="T5" fmla="*/ 25 h 132"/>
                <a:gd name="T6" fmla="*/ 28 w 76"/>
                <a:gd name="T7" fmla="*/ 25 h 132"/>
                <a:gd name="T8" fmla="*/ 28 w 76"/>
                <a:gd name="T9" fmla="*/ 51 h 132"/>
                <a:gd name="T10" fmla="*/ 76 w 76"/>
                <a:gd name="T11" fmla="*/ 51 h 132"/>
                <a:gd name="T12" fmla="*/ 76 w 76"/>
                <a:gd name="T13" fmla="*/ 77 h 132"/>
                <a:gd name="T14" fmla="*/ 28 w 76"/>
                <a:gd name="T15" fmla="*/ 77 h 132"/>
                <a:gd name="T16" fmla="*/ 28 w 76"/>
                <a:gd name="T17" fmla="*/ 132 h 132"/>
                <a:gd name="T18" fmla="*/ 0 w 76"/>
                <a:gd name="T19" fmla="*/ 132 h 132"/>
                <a:gd name="T20" fmla="*/ 0 w 76"/>
                <a:gd name="T21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" h="132">
                  <a:moveTo>
                    <a:pt x="0" y="0"/>
                  </a:moveTo>
                  <a:lnTo>
                    <a:pt x="76" y="0"/>
                  </a:lnTo>
                  <a:lnTo>
                    <a:pt x="76" y="25"/>
                  </a:lnTo>
                  <a:lnTo>
                    <a:pt x="28" y="25"/>
                  </a:lnTo>
                  <a:lnTo>
                    <a:pt x="28" y="51"/>
                  </a:lnTo>
                  <a:lnTo>
                    <a:pt x="76" y="51"/>
                  </a:lnTo>
                  <a:lnTo>
                    <a:pt x="76" y="77"/>
                  </a:lnTo>
                  <a:lnTo>
                    <a:pt x="28" y="77"/>
                  </a:lnTo>
                  <a:lnTo>
                    <a:pt x="28" y="132"/>
                  </a:lnTo>
                  <a:lnTo>
                    <a:pt x="0" y="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1BE"/>
            </a:solidFill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dirty="0">
                <a:latin typeface="Arial" pitchFamily="34" charset="0"/>
                <a:cs typeface="+mn-cs"/>
              </a:endParaRPr>
            </a:p>
          </p:txBody>
        </p:sp>
        <p:sp>
          <p:nvSpPr>
            <p:cNvPr id="12" name="Freeform 21"/>
            <p:cNvSpPr>
              <a:spLocks/>
            </p:cNvSpPr>
            <p:nvPr userDrawn="1"/>
          </p:nvSpPr>
          <p:spPr bwMode="black">
            <a:xfrm>
              <a:off x="513" y="346"/>
              <a:ext cx="87" cy="85"/>
            </a:xfrm>
            <a:custGeom>
              <a:avLst/>
              <a:gdLst>
                <a:gd name="T0" fmla="*/ 0 w 87"/>
                <a:gd name="T1" fmla="*/ 56 h 85"/>
                <a:gd name="T2" fmla="*/ 30 w 87"/>
                <a:gd name="T3" fmla="*/ 56 h 85"/>
                <a:gd name="T4" fmla="*/ 30 w 87"/>
                <a:gd name="T5" fmla="*/ 85 h 85"/>
                <a:gd name="T6" fmla="*/ 56 w 87"/>
                <a:gd name="T7" fmla="*/ 85 h 85"/>
                <a:gd name="T8" fmla="*/ 56 w 87"/>
                <a:gd name="T9" fmla="*/ 56 h 85"/>
                <a:gd name="T10" fmla="*/ 87 w 87"/>
                <a:gd name="T11" fmla="*/ 56 h 85"/>
                <a:gd name="T12" fmla="*/ 87 w 87"/>
                <a:gd name="T13" fmla="*/ 30 h 85"/>
                <a:gd name="T14" fmla="*/ 56 w 87"/>
                <a:gd name="T15" fmla="*/ 30 h 85"/>
                <a:gd name="T16" fmla="*/ 56 w 87"/>
                <a:gd name="T17" fmla="*/ 0 h 85"/>
                <a:gd name="T18" fmla="*/ 30 w 87"/>
                <a:gd name="T19" fmla="*/ 0 h 85"/>
                <a:gd name="T20" fmla="*/ 30 w 87"/>
                <a:gd name="T21" fmla="*/ 30 h 85"/>
                <a:gd name="T22" fmla="*/ 0 w 87"/>
                <a:gd name="T23" fmla="*/ 30 h 85"/>
                <a:gd name="T24" fmla="*/ 0 w 87"/>
                <a:gd name="T25" fmla="*/ 5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7" h="85">
                  <a:moveTo>
                    <a:pt x="0" y="56"/>
                  </a:moveTo>
                  <a:lnTo>
                    <a:pt x="30" y="56"/>
                  </a:lnTo>
                  <a:lnTo>
                    <a:pt x="30" y="85"/>
                  </a:lnTo>
                  <a:lnTo>
                    <a:pt x="56" y="85"/>
                  </a:lnTo>
                  <a:lnTo>
                    <a:pt x="56" y="56"/>
                  </a:lnTo>
                  <a:lnTo>
                    <a:pt x="87" y="56"/>
                  </a:lnTo>
                  <a:lnTo>
                    <a:pt x="87" y="30"/>
                  </a:lnTo>
                  <a:lnTo>
                    <a:pt x="56" y="30"/>
                  </a:lnTo>
                  <a:lnTo>
                    <a:pt x="56" y="0"/>
                  </a:lnTo>
                  <a:lnTo>
                    <a:pt x="30" y="0"/>
                  </a:lnTo>
                  <a:lnTo>
                    <a:pt x="30" y="30"/>
                  </a:lnTo>
                  <a:lnTo>
                    <a:pt x="0" y="3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0071BE"/>
            </a:solidFill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dirty="0">
                <a:latin typeface="Arial" pitchFamily="34" charset="0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dt="0"/>
  <p:txStyles>
    <p:titleStyle>
      <a:lvl1pPr algn="l" rtl="0" fontAlgn="base">
        <a:lnSpc>
          <a:spcPts val="3200"/>
        </a:lnSpc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Rockwell" pitchFamily="18" charset="0"/>
          <a:ea typeface="+mj-ea"/>
          <a:cs typeface="Arial" pitchFamily="34" charset="0"/>
        </a:defRPr>
      </a:lvl1pPr>
      <a:lvl2pPr algn="l" rtl="0" fontAlgn="base">
        <a:lnSpc>
          <a:spcPts val="3200"/>
        </a:lnSpc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Rockwell"/>
          <a:cs typeface="Arial" charset="0"/>
        </a:defRPr>
      </a:lvl2pPr>
      <a:lvl3pPr algn="l" rtl="0" fontAlgn="base">
        <a:lnSpc>
          <a:spcPts val="3200"/>
        </a:lnSpc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Rockwell"/>
          <a:cs typeface="Arial" charset="0"/>
        </a:defRPr>
      </a:lvl3pPr>
      <a:lvl4pPr algn="l" rtl="0" fontAlgn="base">
        <a:lnSpc>
          <a:spcPts val="3200"/>
        </a:lnSpc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Rockwell"/>
          <a:cs typeface="Arial" charset="0"/>
        </a:defRPr>
      </a:lvl4pPr>
      <a:lvl5pPr algn="l" rtl="0" fontAlgn="base">
        <a:lnSpc>
          <a:spcPts val="3200"/>
        </a:lnSpc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Rockwell"/>
          <a:cs typeface="Arial" charset="0"/>
        </a:defRPr>
      </a:lvl5pPr>
      <a:lvl6pPr marL="457200" algn="l" rtl="0" fontAlgn="base">
        <a:lnSpc>
          <a:spcPts val="3200"/>
        </a:lnSpc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Rockwell"/>
          <a:cs typeface="Arial" charset="0"/>
        </a:defRPr>
      </a:lvl6pPr>
      <a:lvl7pPr marL="914400" algn="l" rtl="0" fontAlgn="base">
        <a:lnSpc>
          <a:spcPts val="3200"/>
        </a:lnSpc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Rockwell"/>
          <a:cs typeface="Arial" charset="0"/>
        </a:defRPr>
      </a:lvl7pPr>
      <a:lvl8pPr marL="1371600" algn="l" rtl="0" fontAlgn="base">
        <a:lnSpc>
          <a:spcPts val="3200"/>
        </a:lnSpc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Rockwell"/>
          <a:cs typeface="Arial" charset="0"/>
        </a:defRPr>
      </a:lvl8pPr>
      <a:lvl9pPr marL="1828800" algn="l" rtl="0" fontAlgn="base">
        <a:lnSpc>
          <a:spcPts val="3200"/>
        </a:lnSpc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Rockwell"/>
          <a:cs typeface="Arial" charset="0"/>
        </a:defRPr>
      </a:lvl9pPr>
    </p:titleStyle>
    <p:bodyStyle>
      <a:lvl1pPr marL="268288" indent="-268288" algn="l" rtl="0" fontAlgn="base">
        <a:spcBef>
          <a:spcPct val="0"/>
        </a:spcBef>
        <a:spcAft>
          <a:spcPct val="0"/>
        </a:spcAft>
        <a:buClr>
          <a:srgbClr val="0071BE"/>
        </a:buClr>
        <a:buFont typeface="Wingdings" pitchFamily="2" charset="2"/>
        <a:buChar char="§"/>
        <a:defRPr lang="en-US" sz="22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36575" indent="-268288" algn="l" rtl="0" fontAlgn="base">
        <a:spcBef>
          <a:spcPct val="0"/>
        </a:spcBef>
        <a:spcAft>
          <a:spcPts val="13"/>
        </a:spcAft>
        <a:buClr>
          <a:srgbClr val="0071BE"/>
        </a:buClr>
        <a:buFont typeface="Arial" charset="0"/>
        <a:buChar char="•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804863" indent="-268288" algn="l" rtl="0" fontAlgn="base">
        <a:spcBef>
          <a:spcPts val="375"/>
        </a:spcBef>
        <a:spcAft>
          <a:spcPct val="0"/>
        </a:spcAft>
        <a:buClr>
          <a:srgbClr val="0071BE"/>
        </a:buClr>
        <a:buSzPct val="100000"/>
        <a:buFont typeface="Arial" charset="0"/>
        <a:buChar char="–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074738" indent="-269875" algn="l" rtl="0" fontAlgn="base">
        <a:spcBef>
          <a:spcPts val="375"/>
        </a:spcBef>
        <a:spcAft>
          <a:spcPct val="0"/>
        </a:spcAft>
        <a:buClr>
          <a:srgbClr val="0071BE"/>
        </a:buClr>
        <a:buSzPct val="100000"/>
        <a:buFont typeface="Arial" charset="0"/>
        <a:buChar char="–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343025" indent="-268288" algn="l" rtl="0" fontAlgn="base">
        <a:spcBef>
          <a:spcPts val="375"/>
        </a:spcBef>
        <a:spcAft>
          <a:spcPct val="0"/>
        </a:spcAft>
        <a:buClr>
          <a:srgbClr val="0071BE"/>
        </a:buClr>
        <a:buFont typeface="Arial" charset="0"/>
        <a:buChar char="–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31"/>
          <p:cNvSpPr>
            <a:spLocks noChangeArrowheads="1"/>
          </p:cNvSpPr>
          <p:nvPr>
            <p:custDataLst>
              <p:tags r:id="rId14"/>
            </p:custDataLst>
          </p:nvPr>
        </p:nvSpPr>
        <p:spPr bwMode="hidden">
          <a:xfrm>
            <a:off x="0" y="6493933"/>
            <a:ext cx="9144000" cy="364067"/>
          </a:xfrm>
          <a:prstGeom prst="rect">
            <a:avLst/>
          </a:prstGeom>
          <a:solidFill>
            <a:srgbClr val="0071BE"/>
          </a:solidFill>
          <a:ln>
            <a:noFill/>
          </a:ln>
          <a:extLst/>
        </p:spPr>
        <p:txBody>
          <a:bodyPr>
            <a:no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black"/>
              </a:solidFill>
              <a:latin typeface="Arial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0825" y="230188"/>
            <a:ext cx="7129487" cy="133863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0825" y="1605601"/>
            <a:ext cx="8642350" cy="4703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18025" y="6566166"/>
            <a:ext cx="8275149" cy="2196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mtClean="0"/>
              <a:t>Company Profile 2016 | Corporate Communications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0825" y="6565412"/>
            <a:ext cx="318486" cy="221109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 b="1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FD8AA1AA-2CA4-4ADE-BC9D-9C79A70BA25E}" type="slidenum">
              <a:rPr lang="en-GB" smtClean="0"/>
              <a:pPr fontAlgn="auto">
                <a:spcBef>
                  <a:spcPts val="0"/>
                </a:spcBef>
                <a:spcAft>
                  <a:spcPts val="0"/>
                </a:spcAft>
              </a:pPr>
              <a:t>‹nr.›</a:t>
            </a:fld>
            <a:endParaRPr lang="en-GB" dirty="0"/>
          </a:p>
        </p:txBody>
      </p:sp>
      <p:grpSp>
        <p:nvGrpSpPr>
          <p:cNvPr id="7" name="Group 17"/>
          <p:cNvGrpSpPr>
            <a:grpSpLocks/>
          </p:cNvGrpSpPr>
          <p:nvPr>
            <p:custDataLst>
              <p:tags r:id="rId15"/>
            </p:custDataLst>
          </p:nvPr>
        </p:nvGrpSpPr>
        <p:grpSpPr bwMode="black">
          <a:xfrm>
            <a:off x="7661708" y="230188"/>
            <a:ext cx="1233584" cy="396000"/>
            <a:chOff x="167" y="321"/>
            <a:chExt cx="433" cy="139"/>
          </a:xfrm>
        </p:grpSpPr>
        <p:sp>
          <p:nvSpPr>
            <p:cNvPr id="8" name="AutoShape 16"/>
            <p:cNvSpPr>
              <a:spLocks noChangeAspect="1" noChangeArrowheads="1" noTextEdit="1"/>
            </p:cNvSpPr>
            <p:nvPr userDrawn="1"/>
          </p:nvSpPr>
          <p:spPr bwMode="black">
            <a:xfrm>
              <a:off x="167" y="321"/>
              <a:ext cx="433" cy="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GB" dirty="0">
                <a:solidFill>
                  <a:prstClr val="black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9" name="Freeform 18"/>
            <p:cNvSpPr>
              <a:spLocks/>
            </p:cNvSpPr>
            <p:nvPr userDrawn="1"/>
          </p:nvSpPr>
          <p:spPr bwMode="black">
            <a:xfrm>
              <a:off x="167" y="346"/>
              <a:ext cx="88" cy="85"/>
            </a:xfrm>
            <a:custGeom>
              <a:avLst/>
              <a:gdLst>
                <a:gd name="T0" fmla="*/ 0 w 88"/>
                <a:gd name="T1" fmla="*/ 56 h 85"/>
                <a:gd name="T2" fmla="*/ 31 w 88"/>
                <a:gd name="T3" fmla="*/ 56 h 85"/>
                <a:gd name="T4" fmla="*/ 31 w 88"/>
                <a:gd name="T5" fmla="*/ 85 h 85"/>
                <a:gd name="T6" fmla="*/ 57 w 88"/>
                <a:gd name="T7" fmla="*/ 85 h 85"/>
                <a:gd name="T8" fmla="*/ 57 w 88"/>
                <a:gd name="T9" fmla="*/ 56 h 85"/>
                <a:gd name="T10" fmla="*/ 88 w 88"/>
                <a:gd name="T11" fmla="*/ 56 h 85"/>
                <a:gd name="T12" fmla="*/ 88 w 88"/>
                <a:gd name="T13" fmla="*/ 30 h 85"/>
                <a:gd name="T14" fmla="*/ 57 w 88"/>
                <a:gd name="T15" fmla="*/ 30 h 85"/>
                <a:gd name="T16" fmla="*/ 57 w 88"/>
                <a:gd name="T17" fmla="*/ 0 h 85"/>
                <a:gd name="T18" fmla="*/ 31 w 88"/>
                <a:gd name="T19" fmla="*/ 0 h 85"/>
                <a:gd name="T20" fmla="*/ 31 w 88"/>
                <a:gd name="T21" fmla="*/ 30 h 85"/>
                <a:gd name="T22" fmla="*/ 0 w 88"/>
                <a:gd name="T23" fmla="*/ 30 h 85"/>
                <a:gd name="T24" fmla="*/ 0 w 88"/>
                <a:gd name="T25" fmla="*/ 5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8" h="85">
                  <a:moveTo>
                    <a:pt x="0" y="56"/>
                  </a:moveTo>
                  <a:lnTo>
                    <a:pt x="31" y="56"/>
                  </a:lnTo>
                  <a:lnTo>
                    <a:pt x="31" y="85"/>
                  </a:lnTo>
                  <a:lnTo>
                    <a:pt x="57" y="85"/>
                  </a:lnTo>
                  <a:lnTo>
                    <a:pt x="57" y="56"/>
                  </a:lnTo>
                  <a:lnTo>
                    <a:pt x="88" y="56"/>
                  </a:lnTo>
                  <a:lnTo>
                    <a:pt x="88" y="30"/>
                  </a:lnTo>
                  <a:lnTo>
                    <a:pt x="57" y="30"/>
                  </a:lnTo>
                  <a:lnTo>
                    <a:pt x="57" y="0"/>
                  </a:lnTo>
                  <a:lnTo>
                    <a:pt x="31" y="0"/>
                  </a:lnTo>
                  <a:lnTo>
                    <a:pt x="31" y="30"/>
                  </a:lnTo>
                  <a:lnTo>
                    <a:pt x="0" y="3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0071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GB" dirty="0">
                <a:solidFill>
                  <a:prstClr val="black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" name="Freeform 19"/>
            <p:cNvSpPr>
              <a:spLocks/>
            </p:cNvSpPr>
            <p:nvPr userDrawn="1"/>
          </p:nvSpPr>
          <p:spPr bwMode="black">
            <a:xfrm>
              <a:off x="268" y="321"/>
              <a:ext cx="133" cy="139"/>
            </a:xfrm>
            <a:custGeom>
              <a:avLst/>
              <a:gdLst>
                <a:gd name="T0" fmla="*/ 1003 w 1069"/>
                <a:gd name="T1" fmla="*/ 240 h 1103"/>
                <a:gd name="T2" fmla="*/ 817 w 1069"/>
                <a:gd name="T3" fmla="*/ 349 h 1103"/>
                <a:gd name="T4" fmla="*/ 778 w 1069"/>
                <a:gd name="T5" fmla="*/ 303 h 1103"/>
                <a:gd name="T6" fmla="*/ 538 w 1069"/>
                <a:gd name="T7" fmla="*/ 210 h 1103"/>
                <a:gd name="T8" fmla="*/ 337 w 1069"/>
                <a:gd name="T9" fmla="*/ 282 h 1103"/>
                <a:gd name="T10" fmla="*/ 225 w 1069"/>
                <a:gd name="T11" fmla="*/ 547 h 1103"/>
                <a:gd name="T12" fmla="*/ 283 w 1069"/>
                <a:gd name="T13" fmla="*/ 762 h 1103"/>
                <a:gd name="T14" fmla="*/ 544 w 1069"/>
                <a:gd name="T15" fmla="*/ 899 h 1103"/>
                <a:gd name="T16" fmla="*/ 777 w 1069"/>
                <a:gd name="T17" fmla="*/ 795 h 1103"/>
                <a:gd name="T18" fmla="*/ 821 w 1069"/>
                <a:gd name="T19" fmla="*/ 716 h 1103"/>
                <a:gd name="T20" fmla="*/ 541 w 1069"/>
                <a:gd name="T21" fmla="*/ 716 h 1103"/>
                <a:gd name="T22" fmla="*/ 541 w 1069"/>
                <a:gd name="T23" fmla="*/ 519 h 1103"/>
                <a:gd name="T24" fmla="*/ 1069 w 1069"/>
                <a:gd name="T25" fmla="*/ 520 h 1103"/>
                <a:gd name="T26" fmla="*/ 966 w 1069"/>
                <a:gd name="T27" fmla="*/ 894 h 1103"/>
                <a:gd name="T28" fmla="*/ 535 w 1069"/>
                <a:gd name="T29" fmla="*/ 1103 h 1103"/>
                <a:gd name="T30" fmla="*/ 407 w 1069"/>
                <a:gd name="T31" fmla="*/ 1090 h 1103"/>
                <a:gd name="T32" fmla="*/ 94 w 1069"/>
                <a:gd name="T33" fmla="*/ 881 h 1103"/>
                <a:gd name="T34" fmla="*/ 0 w 1069"/>
                <a:gd name="T35" fmla="*/ 553 h 1103"/>
                <a:gd name="T36" fmla="*/ 15 w 1069"/>
                <a:gd name="T37" fmla="*/ 409 h 1103"/>
                <a:gd name="T38" fmla="*/ 136 w 1069"/>
                <a:gd name="T39" fmla="*/ 170 h 1103"/>
                <a:gd name="T40" fmla="*/ 213 w 1069"/>
                <a:gd name="T41" fmla="*/ 100 h 1103"/>
                <a:gd name="T42" fmla="*/ 541 w 1069"/>
                <a:gd name="T43" fmla="*/ 0 h 1103"/>
                <a:gd name="T44" fmla="*/ 859 w 1069"/>
                <a:gd name="T45" fmla="*/ 91 h 1103"/>
                <a:gd name="T46" fmla="*/ 954 w 1069"/>
                <a:gd name="T47" fmla="*/ 173 h 1103"/>
                <a:gd name="T48" fmla="*/ 1003 w 1069"/>
                <a:gd name="T49" fmla="*/ 240 h 1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69" h="1103">
                  <a:moveTo>
                    <a:pt x="1003" y="240"/>
                  </a:moveTo>
                  <a:cubicBezTo>
                    <a:pt x="817" y="349"/>
                    <a:pt x="817" y="349"/>
                    <a:pt x="817" y="349"/>
                  </a:cubicBezTo>
                  <a:cubicBezTo>
                    <a:pt x="811" y="341"/>
                    <a:pt x="798" y="326"/>
                    <a:pt x="778" y="303"/>
                  </a:cubicBezTo>
                  <a:cubicBezTo>
                    <a:pt x="713" y="241"/>
                    <a:pt x="633" y="210"/>
                    <a:pt x="538" y="210"/>
                  </a:cubicBezTo>
                  <a:cubicBezTo>
                    <a:pt x="461" y="210"/>
                    <a:pt x="393" y="234"/>
                    <a:pt x="337" y="282"/>
                  </a:cubicBezTo>
                  <a:cubicBezTo>
                    <a:pt x="262" y="345"/>
                    <a:pt x="225" y="433"/>
                    <a:pt x="225" y="547"/>
                  </a:cubicBezTo>
                  <a:cubicBezTo>
                    <a:pt x="225" y="633"/>
                    <a:pt x="244" y="704"/>
                    <a:pt x="283" y="762"/>
                  </a:cubicBezTo>
                  <a:cubicBezTo>
                    <a:pt x="345" y="853"/>
                    <a:pt x="432" y="899"/>
                    <a:pt x="544" y="899"/>
                  </a:cubicBezTo>
                  <a:cubicBezTo>
                    <a:pt x="645" y="899"/>
                    <a:pt x="723" y="864"/>
                    <a:pt x="777" y="795"/>
                  </a:cubicBezTo>
                  <a:cubicBezTo>
                    <a:pt x="786" y="782"/>
                    <a:pt x="801" y="755"/>
                    <a:pt x="821" y="716"/>
                  </a:cubicBezTo>
                  <a:cubicBezTo>
                    <a:pt x="541" y="716"/>
                    <a:pt x="541" y="716"/>
                    <a:pt x="541" y="716"/>
                  </a:cubicBezTo>
                  <a:cubicBezTo>
                    <a:pt x="541" y="519"/>
                    <a:pt x="541" y="519"/>
                    <a:pt x="541" y="519"/>
                  </a:cubicBezTo>
                  <a:cubicBezTo>
                    <a:pt x="1069" y="520"/>
                    <a:pt x="1069" y="520"/>
                    <a:pt x="1069" y="520"/>
                  </a:cubicBezTo>
                  <a:cubicBezTo>
                    <a:pt x="1069" y="675"/>
                    <a:pt x="1034" y="800"/>
                    <a:pt x="966" y="894"/>
                  </a:cubicBezTo>
                  <a:cubicBezTo>
                    <a:pt x="864" y="1034"/>
                    <a:pt x="721" y="1103"/>
                    <a:pt x="535" y="1103"/>
                  </a:cubicBezTo>
                  <a:cubicBezTo>
                    <a:pt x="493" y="1103"/>
                    <a:pt x="451" y="1099"/>
                    <a:pt x="407" y="1090"/>
                  </a:cubicBezTo>
                  <a:cubicBezTo>
                    <a:pt x="275" y="1063"/>
                    <a:pt x="170" y="993"/>
                    <a:pt x="94" y="881"/>
                  </a:cubicBezTo>
                  <a:cubicBezTo>
                    <a:pt x="31" y="790"/>
                    <a:pt x="0" y="680"/>
                    <a:pt x="0" y="553"/>
                  </a:cubicBezTo>
                  <a:cubicBezTo>
                    <a:pt x="0" y="498"/>
                    <a:pt x="5" y="450"/>
                    <a:pt x="15" y="409"/>
                  </a:cubicBezTo>
                  <a:cubicBezTo>
                    <a:pt x="38" y="314"/>
                    <a:pt x="78" y="235"/>
                    <a:pt x="136" y="170"/>
                  </a:cubicBezTo>
                  <a:cubicBezTo>
                    <a:pt x="157" y="145"/>
                    <a:pt x="183" y="122"/>
                    <a:pt x="213" y="100"/>
                  </a:cubicBezTo>
                  <a:cubicBezTo>
                    <a:pt x="303" y="33"/>
                    <a:pt x="412" y="0"/>
                    <a:pt x="541" y="0"/>
                  </a:cubicBezTo>
                  <a:cubicBezTo>
                    <a:pt x="661" y="0"/>
                    <a:pt x="767" y="30"/>
                    <a:pt x="859" y="91"/>
                  </a:cubicBezTo>
                  <a:cubicBezTo>
                    <a:pt x="895" y="116"/>
                    <a:pt x="927" y="143"/>
                    <a:pt x="954" y="173"/>
                  </a:cubicBezTo>
                  <a:cubicBezTo>
                    <a:pt x="970" y="191"/>
                    <a:pt x="986" y="213"/>
                    <a:pt x="1003" y="240"/>
                  </a:cubicBezTo>
                  <a:close/>
                </a:path>
              </a:pathLst>
            </a:custGeom>
            <a:solidFill>
              <a:srgbClr val="0071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GB" dirty="0">
                <a:solidFill>
                  <a:prstClr val="black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1" name="Freeform 20"/>
            <p:cNvSpPr>
              <a:spLocks/>
            </p:cNvSpPr>
            <p:nvPr userDrawn="1"/>
          </p:nvSpPr>
          <p:spPr bwMode="black">
            <a:xfrm>
              <a:off x="419" y="325"/>
              <a:ext cx="76" cy="132"/>
            </a:xfrm>
            <a:custGeom>
              <a:avLst/>
              <a:gdLst>
                <a:gd name="T0" fmla="*/ 0 w 76"/>
                <a:gd name="T1" fmla="*/ 0 h 132"/>
                <a:gd name="T2" fmla="*/ 76 w 76"/>
                <a:gd name="T3" fmla="*/ 0 h 132"/>
                <a:gd name="T4" fmla="*/ 76 w 76"/>
                <a:gd name="T5" fmla="*/ 25 h 132"/>
                <a:gd name="T6" fmla="*/ 28 w 76"/>
                <a:gd name="T7" fmla="*/ 25 h 132"/>
                <a:gd name="T8" fmla="*/ 28 w 76"/>
                <a:gd name="T9" fmla="*/ 51 h 132"/>
                <a:gd name="T10" fmla="*/ 76 w 76"/>
                <a:gd name="T11" fmla="*/ 51 h 132"/>
                <a:gd name="T12" fmla="*/ 76 w 76"/>
                <a:gd name="T13" fmla="*/ 77 h 132"/>
                <a:gd name="T14" fmla="*/ 28 w 76"/>
                <a:gd name="T15" fmla="*/ 77 h 132"/>
                <a:gd name="T16" fmla="*/ 28 w 76"/>
                <a:gd name="T17" fmla="*/ 132 h 132"/>
                <a:gd name="T18" fmla="*/ 0 w 76"/>
                <a:gd name="T19" fmla="*/ 132 h 132"/>
                <a:gd name="T20" fmla="*/ 0 w 76"/>
                <a:gd name="T21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" h="132">
                  <a:moveTo>
                    <a:pt x="0" y="0"/>
                  </a:moveTo>
                  <a:lnTo>
                    <a:pt x="76" y="0"/>
                  </a:lnTo>
                  <a:lnTo>
                    <a:pt x="76" y="25"/>
                  </a:lnTo>
                  <a:lnTo>
                    <a:pt x="28" y="25"/>
                  </a:lnTo>
                  <a:lnTo>
                    <a:pt x="28" y="51"/>
                  </a:lnTo>
                  <a:lnTo>
                    <a:pt x="76" y="51"/>
                  </a:lnTo>
                  <a:lnTo>
                    <a:pt x="76" y="77"/>
                  </a:lnTo>
                  <a:lnTo>
                    <a:pt x="28" y="77"/>
                  </a:lnTo>
                  <a:lnTo>
                    <a:pt x="28" y="132"/>
                  </a:lnTo>
                  <a:lnTo>
                    <a:pt x="0" y="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1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GB" dirty="0">
                <a:solidFill>
                  <a:prstClr val="black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2" name="Freeform 21"/>
            <p:cNvSpPr>
              <a:spLocks/>
            </p:cNvSpPr>
            <p:nvPr userDrawn="1"/>
          </p:nvSpPr>
          <p:spPr bwMode="black">
            <a:xfrm>
              <a:off x="513" y="346"/>
              <a:ext cx="87" cy="85"/>
            </a:xfrm>
            <a:custGeom>
              <a:avLst/>
              <a:gdLst>
                <a:gd name="T0" fmla="*/ 0 w 87"/>
                <a:gd name="T1" fmla="*/ 56 h 85"/>
                <a:gd name="T2" fmla="*/ 30 w 87"/>
                <a:gd name="T3" fmla="*/ 56 h 85"/>
                <a:gd name="T4" fmla="*/ 30 w 87"/>
                <a:gd name="T5" fmla="*/ 85 h 85"/>
                <a:gd name="T6" fmla="*/ 56 w 87"/>
                <a:gd name="T7" fmla="*/ 85 h 85"/>
                <a:gd name="T8" fmla="*/ 56 w 87"/>
                <a:gd name="T9" fmla="*/ 56 h 85"/>
                <a:gd name="T10" fmla="*/ 87 w 87"/>
                <a:gd name="T11" fmla="*/ 56 h 85"/>
                <a:gd name="T12" fmla="*/ 87 w 87"/>
                <a:gd name="T13" fmla="*/ 30 h 85"/>
                <a:gd name="T14" fmla="*/ 56 w 87"/>
                <a:gd name="T15" fmla="*/ 30 h 85"/>
                <a:gd name="T16" fmla="*/ 56 w 87"/>
                <a:gd name="T17" fmla="*/ 0 h 85"/>
                <a:gd name="T18" fmla="*/ 30 w 87"/>
                <a:gd name="T19" fmla="*/ 0 h 85"/>
                <a:gd name="T20" fmla="*/ 30 w 87"/>
                <a:gd name="T21" fmla="*/ 30 h 85"/>
                <a:gd name="T22" fmla="*/ 0 w 87"/>
                <a:gd name="T23" fmla="*/ 30 h 85"/>
                <a:gd name="T24" fmla="*/ 0 w 87"/>
                <a:gd name="T25" fmla="*/ 5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7" h="85">
                  <a:moveTo>
                    <a:pt x="0" y="56"/>
                  </a:moveTo>
                  <a:lnTo>
                    <a:pt x="30" y="56"/>
                  </a:lnTo>
                  <a:lnTo>
                    <a:pt x="30" y="85"/>
                  </a:lnTo>
                  <a:lnTo>
                    <a:pt x="56" y="85"/>
                  </a:lnTo>
                  <a:lnTo>
                    <a:pt x="56" y="56"/>
                  </a:lnTo>
                  <a:lnTo>
                    <a:pt x="87" y="56"/>
                  </a:lnTo>
                  <a:lnTo>
                    <a:pt x="87" y="30"/>
                  </a:lnTo>
                  <a:lnTo>
                    <a:pt x="56" y="30"/>
                  </a:lnTo>
                  <a:lnTo>
                    <a:pt x="56" y="0"/>
                  </a:lnTo>
                  <a:lnTo>
                    <a:pt x="30" y="0"/>
                  </a:lnTo>
                  <a:lnTo>
                    <a:pt x="30" y="30"/>
                  </a:lnTo>
                  <a:lnTo>
                    <a:pt x="0" y="3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0071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GB" dirty="0">
                <a:solidFill>
                  <a:prstClr val="black"/>
                </a:solidFill>
                <a:latin typeface="Arial" pitchFamily="34" charset="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90014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ts val="3200"/>
        </a:lnSpc>
        <a:spcBef>
          <a:spcPct val="0"/>
        </a:spcBef>
        <a:buNone/>
        <a:defRPr sz="3000" b="1" kern="0" baseline="0">
          <a:solidFill>
            <a:schemeClr val="tx1"/>
          </a:solidFill>
          <a:latin typeface="Rockwell" pitchFamily="18" charset="0"/>
          <a:ea typeface="+mj-ea"/>
          <a:cs typeface="Arial" pitchFamily="34" charset="0"/>
        </a:defRPr>
      </a:lvl1pPr>
    </p:titleStyle>
    <p:bodyStyle>
      <a:lvl1pPr marL="268288" indent="-268288" algn="l" defTabSz="914400" rtl="0" eaLnBrk="1" latinLnBrk="0" hangingPunct="1">
        <a:spcBef>
          <a:spcPts val="0"/>
        </a:spcBef>
        <a:buClr>
          <a:srgbClr val="0071BE"/>
        </a:buClr>
        <a:buFont typeface="Wingdings" pitchFamily="2" charset="2"/>
        <a:buChar char="§"/>
        <a:defRPr lang="en-US" sz="22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36575" indent="-268288" algn="l" defTabSz="914400" rtl="0" eaLnBrk="1" latinLnBrk="0" hangingPunct="1">
        <a:spcBef>
          <a:spcPts val="0"/>
        </a:spcBef>
        <a:spcAft>
          <a:spcPts val="17"/>
        </a:spcAft>
        <a:buClr>
          <a:srgbClr val="0071BE"/>
        </a:buClr>
        <a:buFont typeface="Arial" pitchFamily="34" charset="0"/>
        <a:buChar char="•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804863" indent="-268288" algn="l" defTabSz="914400" rtl="0" eaLnBrk="1" latinLnBrk="0" hangingPunct="1">
        <a:spcBef>
          <a:spcPts val="370"/>
        </a:spcBef>
        <a:buClr>
          <a:srgbClr val="0071BE"/>
        </a:buClr>
        <a:buSzPct val="100000"/>
        <a:buFont typeface="Arial" pitchFamily="34" charset="0"/>
        <a:buChar char="–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074738" indent="-269875" algn="l" defTabSz="914400" rtl="0" eaLnBrk="1" latinLnBrk="0" hangingPunct="1">
        <a:spcBef>
          <a:spcPts val="370"/>
        </a:spcBef>
        <a:buClr>
          <a:srgbClr val="0071BE"/>
        </a:buClr>
        <a:buSzPct val="100000"/>
        <a:buFont typeface="Arial" pitchFamily="34" charset="0"/>
        <a:buChar char="–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343025" indent="-268288" algn="l" defTabSz="914400" rtl="0" eaLnBrk="1" latinLnBrk="0" hangingPunct="1">
        <a:spcBef>
          <a:spcPts val="370"/>
        </a:spcBef>
        <a:buClr>
          <a:srgbClr val="0071BE"/>
        </a:buClr>
        <a:buFont typeface="Arial" pitchFamily="34" charset="0"/>
        <a:buChar char="–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11" Type="http://schemas.openxmlformats.org/officeDocument/2006/relationships/image" Target="../media/image20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image" Target="../media/image38.jpeg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4"/>
          <p:cNvSpPr>
            <a:spLocks noGrp="1" noChangeArrowheads="1"/>
          </p:cNvSpPr>
          <p:nvPr>
            <p:ph type="ctrTitle"/>
          </p:nvPr>
        </p:nvSpPr>
        <p:spPr>
          <a:xfrm>
            <a:off x="250825" y="3217863"/>
            <a:ext cx="8642350" cy="1385887"/>
          </a:xfrm>
        </p:spPr>
        <p:txBody>
          <a:bodyPr/>
          <a:lstStyle/>
          <a:p>
            <a:r>
              <a:rPr lang="de-DE" altLang="de-DE" dirty="0" err="1" smtClean="0">
                <a:latin typeface="Rockwell"/>
                <a:cs typeface="Arial" charset="0"/>
              </a:rPr>
              <a:t>Adding</a:t>
            </a:r>
            <a:r>
              <a:rPr lang="de-DE" altLang="de-DE" dirty="0" smtClean="0">
                <a:latin typeface="Rockwell"/>
                <a:cs typeface="Arial" charset="0"/>
              </a:rPr>
              <a:t> Quality </a:t>
            </a:r>
            <a:br>
              <a:rPr lang="de-DE" altLang="de-DE" dirty="0" smtClean="0">
                <a:latin typeface="Rockwell"/>
                <a:cs typeface="Arial" charset="0"/>
              </a:rPr>
            </a:br>
            <a:r>
              <a:rPr lang="de-DE" altLang="de-DE" dirty="0" err="1" smtClean="0">
                <a:latin typeface="Rockwell"/>
                <a:cs typeface="Arial" charset="0"/>
              </a:rPr>
              <a:t>to</a:t>
            </a:r>
            <a:r>
              <a:rPr lang="de-DE" altLang="de-DE" dirty="0" smtClean="0">
                <a:latin typeface="Rockwell"/>
                <a:cs typeface="Arial" charset="0"/>
              </a:rPr>
              <a:t> </a:t>
            </a:r>
            <a:r>
              <a:rPr lang="de-DE" altLang="de-DE" dirty="0" err="1" smtClean="0">
                <a:latin typeface="Rockwell"/>
                <a:cs typeface="Arial" charset="0"/>
              </a:rPr>
              <a:t>People‘s</a:t>
            </a:r>
            <a:r>
              <a:rPr lang="de-DE" altLang="de-DE" dirty="0" smtClean="0">
                <a:latin typeface="Rockwell"/>
                <a:cs typeface="Arial" charset="0"/>
              </a:rPr>
              <a:t> </a:t>
            </a:r>
            <a:r>
              <a:rPr lang="de-DE" altLang="de-DE" dirty="0" err="1" smtClean="0">
                <a:latin typeface="Rockwell"/>
                <a:cs typeface="Arial" charset="0"/>
              </a:rPr>
              <a:t>Lives</a:t>
            </a:r>
            <a:endParaRPr lang="de-DE" altLang="de-DE" dirty="0" smtClean="0">
              <a:latin typeface="Rockwell"/>
              <a:cs typeface="Arial" charset="0"/>
            </a:endParaRPr>
          </a:p>
        </p:txBody>
      </p:sp>
      <p:sp>
        <p:nvSpPr>
          <p:cNvPr id="409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250825" y="2479675"/>
            <a:ext cx="8642350" cy="684213"/>
          </a:xfrm>
        </p:spPr>
        <p:txBody>
          <a:bodyPr rtlCol="0">
            <a:no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altLang="de-DE" smtClean="0">
                <a:latin typeface="Arial"/>
              </a:rPr>
              <a:t>Georg Fischer Waga N.V.</a:t>
            </a:r>
            <a:endParaRPr lang="de-DE" altLang="de-DE" dirty="0" smtClean="0">
              <a:latin typeface="Arial"/>
            </a:endParaRPr>
          </a:p>
        </p:txBody>
      </p:sp>
      <p:sp>
        <p:nvSpPr>
          <p:cNvPr id="1638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250825" y="5641975"/>
            <a:ext cx="8642350" cy="666750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dirty="0" smtClean="0">
                <a:latin typeface="Arial" charset="0"/>
                <a:cs typeface="Arial" charset="0"/>
              </a:rPr>
              <a:t>Georg Fischer Waga N.V., Lange Veenteweg 19, 8161 PA  Epe</a:t>
            </a:r>
            <a:br>
              <a:rPr lang="de-DE" altLang="de-DE" dirty="0" smtClean="0">
                <a:latin typeface="Arial" charset="0"/>
                <a:cs typeface="Arial" charset="0"/>
              </a:rPr>
            </a:br>
            <a:r>
              <a:rPr lang="de-DE" altLang="de-DE" dirty="0" smtClean="0">
                <a:latin typeface="Arial" charset="0"/>
                <a:cs typeface="Arial" charset="0"/>
              </a:rPr>
              <a:t>The </a:t>
            </a:r>
            <a:r>
              <a:rPr lang="de-DE" altLang="de-DE" dirty="0" err="1" smtClean="0">
                <a:latin typeface="Arial" charset="0"/>
                <a:cs typeface="Arial" charset="0"/>
              </a:rPr>
              <a:t>Netherlands</a:t>
            </a:r>
            <a:endParaRPr lang="de-DE" altLang="de-DE" dirty="0" smtClean="0">
              <a:latin typeface="Arial" charset="0"/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altLang="de-DE" dirty="0">
                <a:solidFill>
                  <a:srgbClr val="000000"/>
                </a:solidFill>
                <a:cs typeface="Arial" charset="0"/>
              </a:rPr>
              <a:t>Thanks to the use of Resicoat</a:t>
            </a:r>
            <a:r>
              <a:rPr lang="en-US" altLang="de-DE" sz="2400" baseline="30000" dirty="0"/>
              <a:t>®</a:t>
            </a:r>
            <a:r>
              <a:rPr lang="en-US" altLang="de-DE" dirty="0">
                <a:solidFill>
                  <a:srgbClr val="000000"/>
                </a:solidFill>
                <a:cs typeface="Arial" charset="0"/>
              </a:rPr>
              <a:t> epoxy powder coating, ductile iron and stainless steel, bolts, nuts and washers!</a:t>
            </a:r>
            <a:r>
              <a:rPr lang="de-DE" altLang="de-DE" dirty="0">
                <a:solidFill>
                  <a:srgbClr val="000000"/>
                </a:solidFill>
                <a:cs typeface="Arial" charset="0"/>
              </a:rPr>
              <a:t/>
            </a:r>
            <a:br>
              <a:rPr lang="de-DE" altLang="de-DE" dirty="0">
                <a:solidFill>
                  <a:srgbClr val="000000"/>
                </a:solidFill>
                <a:cs typeface="Arial" charset="0"/>
              </a:rPr>
            </a:br>
            <a:endParaRPr lang="de-D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GF </a:t>
            </a:r>
            <a:r>
              <a:rPr lang="de-DE" dirty="0" err="1" smtClean="0"/>
              <a:t>Piping</a:t>
            </a:r>
            <a:r>
              <a:rPr lang="de-DE" dirty="0" smtClean="0"/>
              <a:t> Systems | Georg Fischer </a:t>
            </a:r>
            <a:r>
              <a:rPr lang="de-DE" dirty="0" err="1" smtClean="0"/>
              <a:t>Waga</a:t>
            </a:r>
            <a:r>
              <a:rPr lang="de-DE" dirty="0" smtClean="0"/>
              <a:t> N.V.</a:t>
            </a:r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D8AA1AA-2CA4-4ADE-BC9D-9C79A70BA25E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de-DE" dirty="0">
                <a:solidFill>
                  <a:srgbClr val="000000"/>
                </a:solidFill>
                <a:latin typeface="Rockwell"/>
                <a:cs typeface="Arial" charset="0"/>
              </a:rPr>
              <a:t>Benefits: </a:t>
            </a:r>
            <a:r>
              <a:rPr lang="en-US" altLang="de-DE" dirty="0" smtClean="0">
                <a:solidFill>
                  <a:srgbClr val="000000"/>
                </a:solidFill>
                <a:latin typeface="Rockwell"/>
                <a:cs typeface="Arial" charset="0"/>
              </a:rPr>
              <a:t/>
            </a:r>
            <a:br>
              <a:rPr lang="en-US" altLang="de-DE" dirty="0" smtClean="0">
                <a:solidFill>
                  <a:srgbClr val="000000"/>
                </a:solidFill>
                <a:latin typeface="Rockwell"/>
                <a:cs typeface="Arial" charset="0"/>
              </a:rPr>
            </a:br>
            <a:r>
              <a:rPr lang="en-US" altLang="de-DE" dirty="0" smtClean="0">
                <a:solidFill>
                  <a:srgbClr val="000000"/>
                </a:solidFill>
                <a:latin typeface="Rockwell"/>
                <a:cs typeface="Arial" charset="0"/>
              </a:rPr>
              <a:t>Durable </a:t>
            </a:r>
            <a:r>
              <a:rPr lang="en-US" altLang="de-DE" dirty="0">
                <a:solidFill>
                  <a:srgbClr val="000000"/>
                </a:solidFill>
                <a:latin typeface="Rockwell"/>
                <a:cs typeface="Arial" charset="0"/>
              </a:rPr>
              <a:t>and corrosion proof</a:t>
            </a:r>
            <a:endParaRPr lang="de-DE" dirty="0"/>
          </a:p>
        </p:txBody>
      </p:sp>
      <p:pic>
        <p:nvPicPr>
          <p:cNvPr id="7" name="Picture 2" descr="G:\Marketing WAGA\Afbeeldingen\Foto\PRAKTIJKFOTO'S\MJ3000+\Under water DN400 MJ 3000 Plus Sardinië\GOPR1412 (Large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466719"/>
            <a:ext cx="5221280" cy="391867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magin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721" y="2477501"/>
            <a:ext cx="2516804" cy="1887603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  <p:pic>
        <p:nvPicPr>
          <p:cNvPr id="9" name="Immagin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25" y="4509120"/>
            <a:ext cx="2501700" cy="1876276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86635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GF </a:t>
            </a:r>
            <a:r>
              <a:rPr lang="de-DE" dirty="0" err="1" smtClean="0"/>
              <a:t>Piping</a:t>
            </a:r>
            <a:r>
              <a:rPr lang="de-DE" dirty="0" smtClean="0"/>
              <a:t> Systems | Georg Fischer </a:t>
            </a:r>
            <a:r>
              <a:rPr lang="de-DE" dirty="0" err="1" smtClean="0"/>
              <a:t>Waga</a:t>
            </a:r>
            <a:r>
              <a:rPr lang="de-DE" dirty="0" smtClean="0"/>
              <a:t> N.V.</a:t>
            </a:r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D8AA1AA-2CA4-4ADE-BC9D-9C79A70BA25E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altLang="de-DE" sz="2800" dirty="0" err="1"/>
              <a:t>Thank</a:t>
            </a:r>
            <a:r>
              <a:rPr lang="de-DE" altLang="de-DE" sz="2800" dirty="0"/>
              <a:t> </a:t>
            </a:r>
            <a:r>
              <a:rPr lang="de-DE" altLang="de-DE" sz="2800" dirty="0" err="1"/>
              <a:t>you</a:t>
            </a:r>
            <a:r>
              <a:rPr lang="de-DE" altLang="de-DE" sz="2800" dirty="0"/>
              <a:t> </a:t>
            </a:r>
            <a:r>
              <a:rPr lang="de-DE" altLang="de-DE" sz="2800" dirty="0" err="1"/>
              <a:t>for</a:t>
            </a:r>
            <a:r>
              <a:rPr lang="de-DE" altLang="de-DE" sz="2800" dirty="0"/>
              <a:t> </a:t>
            </a:r>
            <a:r>
              <a:rPr lang="de-DE" altLang="de-DE" sz="2800" dirty="0" err="1"/>
              <a:t>your</a:t>
            </a:r>
            <a:r>
              <a:rPr lang="de-DE" altLang="de-DE" sz="2800" dirty="0"/>
              <a:t> </a:t>
            </a:r>
            <a:r>
              <a:rPr lang="de-DE" altLang="de-DE" sz="2800" dirty="0" err="1"/>
              <a:t>attention</a:t>
            </a:r>
            <a:endParaRPr lang="de-DE" dirty="0"/>
          </a:p>
        </p:txBody>
      </p:sp>
      <p:pic>
        <p:nvPicPr>
          <p:cNvPr id="6" name="Content Placeholder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915816" y="1711738"/>
            <a:ext cx="3502191" cy="466959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6635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0825" y="1605600"/>
            <a:ext cx="5401295" cy="470312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Since 1957 Georg Fischer </a:t>
            </a:r>
            <a:r>
              <a:rPr lang="en-US" dirty="0" err="1"/>
              <a:t>Waga</a:t>
            </a:r>
            <a:r>
              <a:rPr lang="en-US" dirty="0"/>
              <a:t> N.V. designs, produces and sells a complete range of: couplings, flange adaptors, repair fittings, tapping tools, saddles, tees and </a:t>
            </a:r>
            <a:r>
              <a:rPr lang="en-US" dirty="0" smtClean="0"/>
              <a:t>accessories.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Important milestones:</a:t>
            </a:r>
          </a:p>
          <a:p>
            <a:r>
              <a:rPr lang="en-US" dirty="0"/>
              <a:t>1957 foundation of </a:t>
            </a:r>
            <a:r>
              <a:rPr lang="en-US" dirty="0" err="1"/>
              <a:t>Waga</a:t>
            </a:r>
            <a:r>
              <a:rPr lang="en-US" dirty="0"/>
              <a:t> N.V.</a:t>
            </a:r>
          </a:p>
          <a:p>
            <a:r>
              <a:rPr lang="en-US" dirty="0"/>
              <a:t>1965 joined the GF family</a:t>
            </a:r>
          </a:p>
          <a:p>
            <a:r>
              <a:rPr lang="en-US" b="1" dirty="0"/>
              <a:t>1990 launch </a:t>
            </a:r>
            <a:r>
              <a:rPr lang="en-US" altLang="de-DE" b="1" dirty="0">
                <a:latin typeface="Arial"/>
              </a:rPr>
              <a:t>MULTI/JOINT</a:t>
            </a:r>
            <a:r>
              <a:rPr lang="en-US" altLang="de-DE" b="1" baseline="30000" dirty="0">
                <a:latin typeface="Arial"/>
              </a:rPr>
              <a:t>®</a:t>
            </a:r>
            <a:r>
              <a:rPr lang="en-US" altLang="de-DE" b="1" dirty="0">
                <a:latin typeface="Arial"/>
              </a:rPr>
              <a:t> 2000 </a:t>
            </a:r>
            <a:endParaRPr lang="en-US" b="1" dirty="0"/>
          </a:p>
          <a:p>
            <a:r>
              <a:rPr lang="en-US" dirty="0"/>
              <a:t>1997 launch </a:t>
            </a:r>
            <a:r>
              <a:rPr lang="en-US" altLang="de-DE" dirty="0">
                <a:latin typeface="Arial"/>
              </a:rPr>
              <a:t>MULTI/JOINT</a:t>
            </a:r>
            <a:r>
              <a:rPr lang="en-US" altLang="de-DE" baseline="30000" dirty="0">
                <a:latin typeface="Arial"/>
              </a:rPr>
              <a:t>®</a:t>
            </a:r>
            <a:r>
              <a:rPr lang="en-US" altLang="de-DE" dirty="0">
                <a:latin typeface="Arial"/>
              </a:rPr>
              <a:t> 3000</a:t>
            </a:r>
          </a:p>
          <a:p>
            <a:r>
              <a:rPr lang="en-US" dirty="0">
                <a:latin typeface="Arial"/>
              </a:rPr>
              <a:t>2008 launch </a:t>
            </a:r>
            <a:r>
              <a:rPr lang="en-US" altLang="de-DE" dirty="0">
                <a:latin typeface="Arial"/>
              </a:rPr>
              <a:t>MULTI/JOINT</a:t>
            </a:r>
            <a:r>
              <a:rPr lang="en-US" altLang="de-DE" baseline="30000" dirty="0">
                <a:latin typeface="Arial"/>
              </a:rPr>
              <a:t>®</a:t>
            </a:r>
            <a:r>
              <a:rPr lang="en-US" altLang="de-DE" dirty="0">
                <a:latin typeface="Arial"/>
              </a:rPr>
              <a:t> 3000 Plus</a:t>
            </a:r>
          </a:p>
          <a:p>
            <a:r>
              <a:rPr lang="en-US" altLang="de-DE" dirty="0">
                <a:latin typeface="Arial"/>
              </a:rPr>
              <a:t>2015 launch of DN425 - DN600 </a:t>
            </a:r>
          </a:p>
          <a:p>
            <a:endParaRPr lang="de-D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GF Piping Systems | Georg Fischer </a:t>
            </a:r>
            <a:r>
              <a:rPr lang="en-US" dirty="0" err="1" smtClean="0"/>
              <a:t>Waga</a:t>
            </a:r>
            <a:r>
              <a:rPr lang="en-US" dirty="0" smtClean="0"/>
              <a:t> N.V.</a:t>
            </a:r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D8AA1AA-2CA4-4ADE-BC9D-9C79A70BA25E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altLang="de-DE" dirty="0">
                <a:latin typeface="Rockwell"/>
                <a:cs typeface="Arial" charset="0"/>
              </a:rPr>
              <a:t>Georg Fischer </a:t>
            </a:r>
            <a:r>
              <a:rPr lang="de-DE" altLang="de-DE" dirty="0" err="1">
                <a:latin typeface="Rockwell"/>
                <a:cs typeface="Arial" charset="0"/>
              </a:rPr>
              <a:t>Waga</a:t>
            </a:r>
            <a:r>
              <a:rPr lang="de-DE" altLang="de-DE" dirty="0">
                <a:latin typeface="Rockwell"/>
                <a:cs typeface="Arial" charset="0"/>
              </a:rPr>
              <a:t> N.V.</a:t>
            </a:r>
            <a:endParaRPr lang="de-DE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26215" y="3920924"/>
            <a:ext cx="2735012" cy="2387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G:\Marketing WAGA\Afbeeldingen\2017 luchtfoto - video\Erik Peek Fotografie - Airvideo-01080 (Large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0431" y="1700808"/>
            <a:ext cx="3030464" cy="159771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852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GF </a:t>
            </a:r>
            <a:r>
              <a:rPr lang="de-DE" dirty="0" err="1" smtClean="0"/>
              <a:t>Piping</a:t>
            </a:r>
            <a:r>
              <a:rPr lang="de-DE" dirty="0" smtClean="0"/>
              <a:t> Systems | Georg Fischer </a:t>
            </a:r>
            <a:r>
              <a:rPr lang="de-DE" dirty="0" err="1" smtClean="0"/>
              <a:t>Waga</a:t>
            </a:r>
            <a:r>
              <a:rPr lang="de-DE" dirty="0" smtClean="0"/>
              <a:t> N.V.</a:t>
            </a:r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D8AA1AA-2CA4-4ADE-BC9D-9C79A70BA25E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MULTI/JOINT</a:t>
            </a:r>
            <a:r>
              <a:rPr lang="en-US" baseline="30000" dirty="0"/>
              <a:t>®</a:t>
            </a:r>
            <a:r>
              <a:rPr lang="en-US" dirty="0"/>
              <a:t> 3000 Plus:</a:t>
            </a:r>
            <a:br>
              <a:rPr lang="en-US" dirty="0"/>
            </a:br>
            <a:r>
              <a:rPr lang="en-US" dirty="0"/>
              <a:t>For all your connection challenges from DN50 - DN600</a:t>
            </a:r>
            <a:endParaRPr lang="de-DE" dirty="0"/>
          </a:p>
        </p:txBody>
      </p:sp>
      <p:pic>
        <p:nvPicPr>
          <p:cNvPr id="6" name="Picture 3" descr="G:\Marketing WAGA\Afbeeldingen\Foto\PRODUCTFOTO'S\Koppelingen\MULTI-JOINT\MJ3000Plus\Foto's JPEG\_MG_1162 (Large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04" b="7667"/>
          <a:stretch/>
        </p:blipFill>
        <p:spPr bwMode="auto">
          <a:xfrm>
            <a:off x="250825" y="1628800"/>
            <a:ext cx="8642350" cy="4703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852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Renovating existing lines, making (emergency) repairs and making extensions in existing lines. Transitioning from the “old” to the “new” world. Thanks to the “one size fits and grips all principle”.</a:t>
            </a:r>
            <a:endParaRPr lang="de-D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GF </a:t>
            </a:r>
            <a:r>
              <a:rPr lang="de-DE" dirty="0" err="1" smtClean="0"/>
              <a:t>Piping</a:t>
            </a:r>
            <a:r>
              <a:rPr lang="de-DE" dirty="0" smtClean="0"/>
              <a:t> Systems | Georg Fischer </a:t>
            </a:r>
            <a:r>
              <a:rPr lang="de-DE" dirty="0" err="1" smtClean="0"/>
              <a:t>Waga</a:t>
            </a:r>
            <a:r>
              <a:rPr lang="de-DE" dirty="0" smtClean="0"/>
              <a:t> N.V.</a:t>
            </a:r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D8AA1AA-2CA4-4ADE-BC9D-9C79A70BA25E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de-DE" dirty="0">
                <a:solidFill>
                  <a:srgbClr val="000000"/>
                </a:solidFill>
                <a:latin typeface="Rockwell"/>
                <a:cs typeface="Arial" charset="0"/>
              </a:rPr>
              <a:t>Core competence</a:t>
            </a:r>
            <a:endParaRPr lang="de-DE" dirty="0"/>
          </a:p>
        </p:txBody>
      </p:sp>
      <p:pic>
        <p:nvPicPr>
          <p:cNvPr id="7" name="Picture 10" descr="MJ3000+ Essent Rijssen (65)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3096567"/>
            <a:ext cx="2214246" cy="32847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8" name="Picture 2" descr="G:\Marketing WAGA\Afbeeldingen\Foto\PRAKTIJKFOTO'S\MJ3000+\Canada\Kitchener Canada DN350\IMG_2101 (Large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092711"/>
            <a:ext cx="2460530" cy="328476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G:\Marketing WAGA\Afbeeldingen\Foto\PRAKTIJKFOTO'S\MJ3000+\MJ3007+ DN600 CH Schaffhausen (Large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3" y="3088853"/>
            <a:ext cx="2193925" cy="329247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kstvak 9"/>
          <p:cNvSpPr txBox="1"/>
          <p:nvPr/>
        </p:nvSpPr>
        <p:spPr>
          <a:xfrm>
            <a:off x="323528" y="2708920"/>
            <a:ext cx="2214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Maintenance</a:t>
            </a:r>
            <a:endParaRPr lang="en-GB" b="1" dirty="0"/>
          </a:p>
        </p:txBody>
      </p:sp>
      <p:sp>
        <p:nvSpPr>
          <p:cNvPr id="11" name="Tekstvak 10"/>
          <p:cNvSpPr txBox="1"/>
          <p:nvPr/>
        </p:nvSpPr>
        <p:spPr>
          <a:xfrm>
            <a:off x="3347864" y="2708920"/>
            <a:ext cx="246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Repair</a:t>
            </a:r>
            <a:endParaRPr lang="en-GB" b="1" dirty="0"/>
          </a:p>
        </p:txBody>
      </p:sp>
      <p:sp>
        <p:nvSpPr>
          <p:cNvPr id="12" name="Tekstvak 11"/>
          <p:cNvSpPr txBox="1"/>
          <p:nvPr/>
        </p:nvSpPr>
        <p:spPr>
          <a:xfrm>
            <a:off x="6588223" y="2708920"/>
            <a:ext cx="2193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err="1" smtClean="0"/>
              <a:t>Extentions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95852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Proven quality and international track record since 1957!</a:t>
            </a:r>
            <a:br>
              <a:rPr lang="en-US" dirty="0"/>
            </a:br>
            <a:endParaRPr lang="de-D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GF </a:t>
            </a:r>
            <a:r>
              <a:rPr lang="de-DE" dirty="0" err="1" smtClean="0"/>
              <a:t>Piping</a:t>
            </a:r>
            <a:r>
              <a:rPr lang="de-DE" dirty="0" smtClean="0"/>
              <a:t> Systems | Georg Fischer </a:t>
            </a:r>
            <a:r>
              <a:rPr lang="de-DE" dirty="0" err="1" smtClean="0"/>
              <a:t>Waga</a:t>
            </a:r>
            <a:r>
              <a:rPr lang="de-DE" dirty="0" smtClean="0"/>
              <a:t> N.V.</a:t>
            </a:r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D8AA1AA-2CA4-4ADE-BC9D-9C79A70BA25E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altLang="de-DE" dirty="0" err="1">
                <a:solidFill>
                  <a:srgbClr val="000000"/>
                </a:solidFill>
                <a:latin typeface="Rockwell"/>
                <a:cs typeface="Arial" charset="0"/>
              </a:rPr>
              <a:t>Benefits</a:t>
            </a:r>
            <a:r>
              <a:rPr lang="de-DE" altLang="de-DE" dirty="0">
                <a:solidFill>
                  <a:srgbClr val="000000"/>
                </a:solidFill>
                <a:latin typeface="Rockwell"/>
                <a:cs typeface="Arial" charset="0"/>
              </a:rPr>
              <a:t>: </a:t>
            </a:r>
            <a:r>
              <a:rPr lang="de-DE" altLang="de-DE" dirty="0" smtClean="0">
                <a:solidFill>
                  <a:srgbClr val="000000"/>
                </a:solidFill>
                <a:latin typeface="Rockwell"/>
                <a:cs typeface="Arial" charset="0"/>
              </a:rPr>
              <a:t/>
            </a:r>
            <a:br>
              <a:rPr lang="de-DE" altLang="de-DE" dirty="0" smtClean="0">
                <a:solidFill>
                  <a:srgbClr val="000000"/>
                </a:solidFill>
                <a:latin typeface="Rockwell"/>
                <a:cs typeface="Arial" charset="0"/>
              </a:rPr>
            </a:br>
            <a:r>
              <a:rPr lang="de-DE" altLang="de-DE" dirty="0" err="1" smtClean="0">
                <a:solidFill>
                  <a:srgbClr val="000000"/>
                </a:solidFill>
                <a:latin typeface="Rockwell"/>
                <a:cs typeface="Arial" charset="0"/>
              </a:rPr>
              <a:t>Peace</a:t>
            </a:r>
            <a:r>
              <a:rPr lang="de-DE" altLang="de-DE" dirty="0" smtClean="0">
                <a:solidFill>
                  <a:srgbClr val="000000"/>
                </a:solidFill>
                <a:latin typeface="Rockwell"/>
                <a:cs typeface="Arial" charset="0"/>
              </a:rPr>
              <a:t> </a:t>
            </a:r>
            <a:r>
              <a:rPr lang="de-DE" altLang="de-DE" dirty="0" err="1">
                <a:solidFill>
                  <a:srgbClr val="000000"/>
                </a:solidFill>
                <a:latin typeface="Rockwell"/>
                <a:cs typeface="Arial" charset="0"/>
              </a:rPr>
              <a:t>of</a:t>
            </a:r>
            <a:r>
              <a:rPr lang="de-DE" altLang="de-DE" dirty="0">
                <a:solidFill>
                  <a:srgbClr val="000000"/>
                </a:solidFill>
                <a:latin typeface="Rockwell"/>
                <a:cs typeface="Arial" charset="0"/>
              </a:rPr>
              <a:t> </a:t>
            </a:r>
            <a:r>
              <a:rPr lang="de-DE" altLang="de-DE" dirty="0" err="1">
                <a:solidFill>
                  <a:srgbClr val="000000"/>
                </a:solidFill>
                <a:latin typeface="Rockwell"/>
                <a:cs typeface="Arial" charset="0"/>
              </a:rPr>
              <a:t>mind</a:t>
            </a:r>
            <a:endParaRPr lang="de-DE" dirty="0"/>
          </a:p>
        </p:txBody>
      </p:sp>
      <p:pic>
        <p:nvPicPr>
          <p:cNvPr id="6" name="Picture 3" descr="C:\Users\perisic\Desktop\IMG_0776 (Small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535392"/>
            <a:ext cx="3419715" cy="227981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C:\Users\perisic\Desktop\21-1-04 001 (2) (Small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535391"/>
            <a:ext cx="1369671" cy="102725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perisic\Desktop\21-1-04 001 (Small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381" y="2535392"/>
            <a:ext cx="1369669" cy="102725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C:\Users\perisic\Desktop\022 (Small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4224" y="5017447"/>
            <a:ext cx="2042980" cy="136388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C:\Users\perisic\Desktop\Feldversuch Hildburghausen 3 (Small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539842"/>
            <a:ext cx="1512167" cy="227536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1" descr="C:\Users\perisic\Desktop\IMG_8020 (Small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7" y="5017447"/>
            <a:ext cx="1818508" cy="136388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2" descr="C:\Users\perisic\Desktop\MJ-XL 2550 in gas 2 (Small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789040"/>
            <a:ext cx="1343785" cy="100811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3" descr="C:\Users\perisic\Desktop\praktijkfoto Berlijn MJ3000 (Small)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029" y="5017447"/>
            <a:ext cx="1897895" cy="136388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4" descr="C:\Users\perisic\Desktop\Project Plunge Lithuania 11-2013 (Small)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905" y="5013770"/>
            <a:ext cx="1819270" cy="136755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5" descr="C:\Users\perisic\Desktop\21-1-04 020 (Small)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8332" y="3789040"/>
            <a:ext cx="1344149" cy="100811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852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0" descr="C:\Users\perisic\Desktop\IMG_0511 (Large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7390" y="2533217"/>
            <a:ext cx="2881015" cy="384610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altLang="de-DE" dirty="0">
                <a:solidFill>
                  <a:srgbClr val="000000"/>
                </a:solidFill>
                <a:cs typeface="Arial" charset="0"/>
              </a:rPr>
              <a:t>Designed for a technical life expectancy of at least 50 years. Certified according EN 14525 for water and KE 208 for gas.</a:t>
            </a:r>
            <a:endParaRPr lang="de-D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GF </a:t>
            </a:r>
            <a:r>
              <a:rPr lang="de-DE" dirty="0" err="1" smtClean="0"/>
              <a:t>Piping</a:t>
            </a:r>
            <a:r>
              <a:rPr lang="de-DE" dirty="0" smtClean="0"/>
              <a:t> Systems | Georg Fischer </a:t>
            </a:r>
            <a:r>
              <a:rPr lang="de-DE" dirty="0" err="1" smtClean="0"/>
              <a:t>Waga</a:t>
            </a:r>
            <a:r>
              <a:rPr lang="de-DE" dirty="0" smtClean="0"/>
              <a:t> N.V.</a:t>
            </a:r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D8AA1AA-2CA4-4ADE-BC9D-9C79A70BA25E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de-DE" dirty="0">
                <a:solidFill>
                  <a:srgbClr val="000000"/>
                </a:solidFill>
                <a:latin typeface="Rockwell"/>
                <a:cs typeface="Arial" charset="0"/>
              </a:rPr>
              <a:t>Benefits: </a:t>
            </a:r>
            <a:r>
              <a:rPr lang="en-US" altLang="de-DE" dirty="0" smtClean="0">
                <a:solidFill>
                  <a:srgbClr val="000000"/>
                </a:solidFill>
                <a:latin typeface="Rockwell"/>
                <a:cs typeface="Arial" charset="0"/>
              </a:rPr>
              <a:t/>
            </a:r>
            <a:br>
              <a:rPr lang="en-US" altLang="de-DE" dirty="0" smtClean="0">
                <a:solidFill>
                  <a:srgbClr val="000000"/>
                </a:solidFill>
                <a:latin typeface="Rockwell"/>
                <a:cs typeface="Arial" charset="0"/>
              </a:rPr>
            </a:br>
            <a:r>
              <a:rPr lang="en-US" altLang="de-DE" dirty="0" smtClean="0">
                <a:solidFill>
                  <a:srgbClr val="000000"/>
                </a:solidFill>
                <a:latin typeface="Rockwell"/>
                <a:cs typeface="Arial" charset="0"/>
              </a:rPr>
              <a:t>Lowest </a:t>
            </a:r>
            <a:r>
              <a:rPr lang="en-US" altLang="de-DE" dirty="0">
                <a:solidFill>
                  <a:srgbClr val="000000"/>
                </a:solidFill>
                <a:latin typeface="Rockwell"/>
                <a:cs typeface="Arial" charset="0"/>
              </a:rPr>
              <a:t>total cost of ownership</a:t>
            </a:r>
            <a:br>
              <a:rPr lang="en-US" altLang="de-DE" dirty="0">
                <a:solidFill>
                  <a:srgbClr val="000000"/>
                </a:solidFill>
                <a:latin typeface="Rockwell"/>
                <a:cs typeface="Arial" charset="0"/>
              </a:rPr>
            </a:br>
            <a:endParaRPr lang="de-DE" dirty="0"/>
          </a:p>
        </p:txBody>
      </p:sp>
      <p:pic>
        <p:nvPicPr>
          <p:cNvPr id="6" name="Picture 4" descr="C:\Users\perisic\Desktop\P1110048 (Large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91" y="2551509"/>
            <a:ext cx="2447801" cy="183585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C:\Users\perisic\Desktop\P1020426 (Large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837" y="4532104"/>
            <a:ext cx="2462955" cy="184721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9" descr="C:\Users\perisic\Desktop\IMG_0521 (Small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4525" y="4149080"/>
            <a:ext cx="2973619" cy="223021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635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altLang="de-DE" dirty="0">
                <a:solidFill>
                  <a:srgbClr val="000000"/>
                </a:solidFill>
                <a:cs typeface="Arial" charset="0"/>
              </a:rPr>
              <a:t>Such as: (D)CI, AC, PE, PVC, GRP and (Stainless) Steel.</a:t>
            </a:r>
            <a:endParaRPr lang="de-D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GF </a:t>
            </a:r>
            <a:r>
              <a:rPr lang="de-DE" dirty="0" err="1" smtClean="0"/>
              <a:t>Piping</a:t>
            </a:r>
            <a:r>
              <a:rPr lang="de-DE" dirty="0" smtClean="0"/>
              <a:t> Systems | Georg Fischer </a:t>
            </a:r>
            <a:r>
              <a:rPr lang="de-DE" dirty="0" err="1" smtClean="0"/>
              <a:t>Waga</a:t>
            </a:r>
            <a:r>
              <a:rPr lang="de-DE" dirty="0" smtClean="0"/>
              <a:t> N.V.</a:t>
            </a:r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D8AA1AA-2CA4-4ADE-BC9D-9C79A70BA25E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de-DE" dirty="0">
                <a:solidFill>
                  <a:srgbClr val="000000"/>
                </a:solidFill>
                <a:latin typeface="Rockwell"/>
                <a:cs typeface="Arial" charset="0"/>
              </a:rPr>
              <a:t>Benefits: </a:t>
            </a:r>
            <a:r>
              <a:rPr lang="en-US" altLang="de-DE" dirty="0" smtClean="0">
                <a:solidFill>
                  <a:srgbClr val="000000"/>
                </a:solidFill>
                <a:latin typeface="Rockwell"/>
                <a:cs typeface="Arial" charset="0"/>
              </a:rPr>
              <a:t/>
            </a:r>
            <a:br>
              <a:rPr lang="en-US" altLang="de-DE" dirty="0" smtClean="0">
                <a:solidFill>
                  <a:srgbClr val="000000"/>
                </a:solidFill>
                <a:latin typeface="Rockwell"/>
                <a:cs typeface="Arial" charset="0"/>
              </a:rPr>
            </a:br>
            <a:r>
              <a:rPr lang="en-US" altLang="de-DE" dirty="0" smtClean="0">
                <a:solidFill>
                  <a:srgbClr val="000000"/>
                </a:solidFill>
                <a:latin typeface="Rockwell"/>
                <a:cs typeface="Arial" charset="0"/>
              </a:rPr>
              <a:t>Suitable </a:t>
            </a:r>
            <a:r>
              <a:rPr lang="en-US" altLang="de-DE" dirty="0">
                <a:solidFill>
                  <a:srgbClr val="000000"/>
                </a:solidFill>
                <a:latin typeface="Rockwell"/>
                <a:cs typeface="Arial" charset="0"/>
              </a:rPr>
              <a:t>for all pipe materials and reusable</a:t>
            </a:r>
            <a:endParaRPr lang="de-DE" dirty="0"/>
          </a:p>
        </p:txBody>
      </p:sp>
      <p:pic>
        <p:nvPicPr>
          <p:cNvPr id="7" name="Picture 4" descr="C:\Users\perisic\Desktop\photo 6 (Large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2968" y="2348880"/>
            <a:ext cx="2265256" cy="403044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C:\Users\perisic\Desktop\IMG_2094 (Small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322" y="4938001"/>
            <a:ext cx="2161977" cy="144131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9" descr="C:\Users\perisic\Desktop\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837" y="4938002"/>
            <a:ext cx="1975608" cy="144131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95600" y="3920187"/>
            <a:ext cx="1844352" cy="245913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 descr="C:\Users\perisic\Desktop\DSC_7802 (Small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362428"/>
            <a:ext cx="1872208" cy="124723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C:\Users\perisic\Desktop\IMG_0841 (Small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837" y="2348880"/>
            <a:ext cx="1905689" cy="127045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C:\Users\perisic\Desktop\P1010478 (Small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2209" y="2362428"/>
            <a:ext cx="2103090" cy="157963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635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altLang="de-DE" dirty="0">
                <a:solidFill>
                  <a:srgbClr val="000000"/>
                </a:solidFill>
                <a:cs typeface="Arial" charset="0"/>
              </a:rPr>
              <a:t>Maximum 8º of angularity</a:t>
            </a:r>
            <a:r>
              <a:rPr lang="en-US" altLang="de-DE" dirty="0"/>
              <a:t>*</a:t>
            </a:r>
            <a:r>
              <a:rPr lang="en-US" altLang="de-DE" dirty="0">
                <a:solidFill>
                  <a:srgbClr val="000000"/>
                </a:solidFill>
                <a:cs typeface="Arial" charset="0"/>
              </a:rPr>
              <a:t> per socket end (16º for a coupling).</a:t>
            </a:r>
            <a:endParaRPr lang="de-D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GF </a:t>
            </a:r>
            <a:r>
              <a:rPr lang="de-DE" dirty="0" err="1" smtClean="0"/>
              <a:t>Piping</a:t>
            </a:r>
            <a:r>
              <a:rPr lang="de-DE" dirty="0" smtClean="0"/>
              <a:t> Systems | Georg Fischer </a:t>
            </a:r>
            <a:r>
              <a:rPr lang="de-DE" dirty="0" err="1" smtClean="0"/>
              <a:t>Waga</a:t>
            </a:r>
            <a:r>
              <a:rPr lang="de-DE" dirty="0" smtClean="0"/>
              <a:t> N.V.</a:t>
            </a:r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D8AA1AA-2CA4-4ADE-BC9D-9C79A70BA25E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de-DE" dirty="0">
                <a:solidFill>
                  <a:srgbClr val="000000"/>
                </a:solidFill>
                <a:latin typeface="Rockwell"/>
                <a:cs typeface="Arial" charset="0"/>
              </a:rPr>
              <a:t>Benefits: </a:t>
            </a:r>
            <a:r>
              <a:rPr lang="en-US" altLang="de-DE" dirty="0" smtClean="0">
                <a:solidFill>
                  <a:srgbClr val="000000"/>
                </a:solidFill>
                <a:latin typeface="Rockwell"/>
                <a:cs typeface="Arial" charset="0"/>
              </a:rPr>
              <a:t/>
            </a:r>
            <a:br>
              <a:rPr lang="en-US" altLang="de-DE" dirty="0" smtClean="0">
                <a:solidFill>
                  <a:srgbClr val="000000"/>
                </a:solidFill>
                <a:latin typeface="Rockwell"/>
                <a:cs typeface="Arial" charset="0"/>
              </a:rPr>
            </a:br>
            <a:r>
              <a:rPr lang="en-US" altLang="de-DE" dirty="0" smtClean="0">
                <a:solidFill>
                  <a:srgbClr val="000000"/>
                </a:solidFill>
                <a:latin typeface="Rockwell"/>
                <a:cs typeface="Arial" charset="0"/>
              </a:rPr>
              <a:t>Ease </a:t>
            </a:r>
            <a:r>
              <a:rPr lang="en-US" altLang="de-DE" dirty="0">
                <a:solidFill>
                  <a:srgbClr val="000000"/>
                </a:solidFill>
                <a:latin typeface="Rockwell"/>
                <a:cs typeface="Arial" charset="0"/>
              </a:rPr>
              <a:t>of installation</a:t>
            </a:r>
            <a:r>
              <a:rPr lang="en-US" altLang="de-DE" sz="3600" dirty="0">
                <a:solidFill>
                  <a:srgbClr val="000000"/>
                </a:solidFill>
                <a:latin typeface="Rockwell"/>
                <a:cs typeface="Arial" charset="0"/>
              </a:rPr>
              <a:t/>
            </a:r>
            <a:br>
              <a:rPr lang="en-US" altLang="de-DE" sz="3600" dirty="0">
                <a:solidFill>
                  <a:srgbClr val="000000"/>
                </a:solidFill>
                <a:latin typeface="Rockwell"/>
                <a:cs typeface="Arial" charset="0"/>
              </a:rPr>
            </a:br>
            <a:endParaRPr lang="de-DE" dirty="0"/>
          </a:p>
        </p:txBody>
      </p:sp>
      <p:sp>
        <p:nvSpPr>
          <p:cNvPr id="23" name="Text Box 92"/>
          <p:cNvSpPr txBox="1">
            <a:spLocks noChangeArrowheads="1"/>
          </p:cNvSpPr>
          <p:nvPr/>
        </p:nvSpPr>
        <p:spPr bwMode="auto">
          <a:xfrm>
            <a:off x="250822" y="6165304"/>
            <a:ext cx="432117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50000"/>
              </a:spcBef>
            </a:pPr>
            <a:r>
              <a:rPr lang="en-US" altLang="de-DE" sz="1400" i="1" dirty="0" smtClean="0"/>
              <a:t>* Based on the middle of the fitting range</a:t>
            </a:r>
            <a:endParaRPr lang="en-US" altLang="de-DE" sz="1400" i="1" dirty="0"/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165" t="16085" r="22553" b="34796"/>
          <a:stretch/>
        </p:blipFill>
        <p:spPr bwMode="auto">
          <a:xfrm>
            <a:off x="3347863" y="2348880"/>
            <a:ext cx="3386885" cy="18543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348880"/>
            <a:ext cx="2115050" cy="18543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4" descr="C:\Users\GFP00497\Desktop\Dn450-DN600 pictures to insert in ppt\Netherlands Ede DN500\20160714_120910_resized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452"/>
          <a:stretch/>
        </p:blipFill>
        <p:spPr bwMode="auto">
          <a:xfrm>
            <a:off x="7823202" y="2348880"/>
            <a:ext cx="1069278" cy="185432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Afbeelding 2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16" t="29390" r="6995" b="24446"/>
          <a:stretch/>
        </p:blipFill>
        <p:spPr>
          <a:xfrm>
            <a:off x="971600" y="4342854"/>
            <a:ext cx="6711950" cy="1822450"/>
          </a:xfrm>
          <a:prstGeom prst="rect">
            <a:avLst/>
          </a:prstGeom>
        </p:spPr>
      </p:pic>
      <p:grpSp>
        <p:nvGrpSpPr>
          <p:cNvPr id="28" name="Groep 14"/>
          <p:cNvGrpSpPr/>
          <p:nvPr/>
        </p:nvGrpSpPr>
        <p:grpSpPr>
          <a:xfrm>
            <a:off x="387922" y="4395907"/>
            <a:ext cx="3197616" cy="2315983"/>
            <a:chOff x="150249" y="3352268"/>
            <a:chExt cx="3197616" cy="2315983"/>
          </a:xfrm>
        </p:grpSpPr>
        <p:cxnSp>
          <p:nvCxnSpPr>
            <p:cNvPr id="29" name="Rechte verbindingslijn 2"/>
            <p:cNvCxnSpPr/>
            <p:nvPr/>
          </p:nvCxnSpPr>
          <p:spPr>
            <a:xfrm flipH="1">
              <a:off x="582297" y="4248646"/>
              <a:ext cx="2736304" cy="56155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Rechte verbindingslijn 98"/>
            <p:cNvCxnSpPr/>
            <p:nvPr/>
          </p:nvCxnSpPr>
          <p:spPr>
            <a:xfrm flipH="1">
              <a:off x="474223" y="4253847"/>
              <a:ext cx="2873642" cy="411277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Rechte verbindingslijn 104"/>
            <p:cNvCxnSpPr/>
            <p:nvPr/>
          </p:nvCxnSpPr>
          <p:spPr>
            <a:xfrm flipH="1" flipV="1">
              <a:off x="510289" y="3848436"/>
              <a:ext cx="2828052" cy="4064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Boog 11"/>
            <p:cNvSpPr>
              <a:spLocks/>
            </p:cNvSpPr>
            <p:nvPr/>
          </p:nvSpPr>
          <p:spPr>
            <a:xfrm rot="13373695">
              <a:off x="381819" y="3352268"/>
              <a:ext cx="2671977" cy="2280919"/>
            </a:xfrm>
            <a:prstGeom prst="arc">
              <a:avLst>
                <a:gd name="adj1" fmla="val 18559204"/>
                <a:gd name="adj2" fmla="val 20759057"/>
              </a:avLst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Boog 108"/>
            <p:cNvSpPr>
              <a:spLocks/>
            </p:cNvSpPr>
            <p:nvPr/>
          </p:nvSpPr>
          <p:spPr>
            <a:xfrm rot="13061186">
              <a:off x="569271" y="3387332"/>
              <a:ext cx="2671977" cy="2280919"/>
            </a:xfrm>
            <a:prstGeom prst="arc">
              <a:avLst>
                <a:gd name="adj1" fmla="val 19961830"/>
                <a:gd name="adj2" fmla="val 21093696"/>
              </a:avLst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Tekstvak 13"/>
            <p:cNvSpPr txBox="1"/>
            <p:nvPr/>
          </p:nvSpPr>
          <p:spPr>
            <a:xfrm>
              <a:off x="150249" y="4130238"/>
              <a:ext cx="504180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050" dirty="0" smtClean="0"/>
                <a:t>16</a:t>
              </a:r>
              <a:r>
                <a:rPr lang="de-DE" altLang="de-DE" sz="1050" dirty="0" smtClean="0"/>
                <a:t>°</a:t>
              </a:r>
              <a:endParaRPr lang="nl-NL" sz="1050" dirty="0"/>
            </a:p>
          </p:txBody>
        </p:sp>
        <p:sp>
          <p:nvSpPr>
            <p:cNvPr id="35" name="Tekstvak 111"/>
            <p:cNvSpPr txBox="1"/>
            <p:nvPr/>
          </p:nvSpPr>
          <p:spPr>
            <a:xfrm>
              <a:off x="649419" y="3956524"/>
              <a:ext cx="504180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altLang="de-DE" sz="1050" dirty="0"/>
                <a:t>8</a:t>
              </a:r>
              <a:r>
                <a:rPr lang="de-DE" altLang="de-DE" sz="1050" dirty="0" smtClean="0"/>
                <a:t>°</a:t>
              </a:r>
              <a:endParaRPr lang="nl-NL" sz="1050" dirty="0"/>
            </a:p>
          </p:txBody>
        </p:sp>
      </p:grpSp>
      <p:grpSp>
        <p:nvGrpSpPr>
          <p:cNvPr id="36" name="Groep 132"/>
          <p:cNvGrpSpPr/>
          <p:nvPr/>
        </p:nvGrpSpPr>
        <p:grpSpPr>
          <a:xfrm flipH="1">
            <a:off x="5039178" y="4392167"/>
            <a:ext cx="3341756" cy="2315983"/>
            <a:chOff x="6109" y="3352268"/>
            <a:chExt cx="3341756" cy="2315983"/>
          </a:xfrm>
        </p:grpSpPr>
        <p:cxnSp>
          <p:nvCxnSpPr>
            <p:cNvPr id="37" name="Rechte verbindingslijn 133"/>
            <p:cNvCxnSpPr/>
            <p:nvPr/>
          </p:nvCxnSpPr>
          <p:spPr>
            <a:xfrm flipH="1">
              <a:off x="582297" y="4248646"/>
              <a:ext cx="2736304" cy="56155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Rechte verbindingslijn 134"/>
            <p:cNvCxnSpPr/>
            <p:nvPr/>
          </p:nvCxnSpPr>
          <p:spPr>
            <a:xfrm flipH="1">
              <a:off x="474223" y="4253847"/>
              <a:ext cx="2873642" cy="411277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Rechte verbindingslijn 135"/>
            <p:cNvCxnSpPr/>
            <p:nvPr/>
          </p:nvCxnSpPr>
          <p:spPr>
            <a:xfrm flipH="1" flipV="1">
              <a:off x="510289" y="3848436"/>
              <a:ext cx="2828052" cy="4064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Boog 136"/>
            <p:cNvSpPr>
              <a:spLocks/>
            </p:cNvSpPr>
            <p:nvPr/>
          </p:nvSpPr>
          <p:spPr>
            <a:xfrm rot="13373695">
              <a:off x="381819" y="3352268"/>
              <a:ext cx="2671977" cy="2280919"/>
            </a:xfrm>
            <a:prstGeom prst="arc">
              <a:avLst>
                <a:gd name="adj1" fmla="val 18559204"/>
                <a:gd name="adj2" fmla="val 20759057"/>
              </a:avLst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Boog 137"/>
            <p:cNvSpPr>
              <a:spLocks/>
            </p:cNvSpPr>
            <p:nvPr/>
          </p:nvSpPr>
          <p:spPr>
            <a:xfrm rot="13061186">
              <a:off x="569271" y="3387332"/>
              <a:ext cx="2671977" cy="2280919"/>
            </a:xfrm>
            <a:prstGeom prst="arc">
              <a:avLst>
                <a:gd name="adj1" fmla="val 19961830"/>
                <a:gd name="adj2" fmla="val 21093696"/>
              </a:avLst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Tekstvak 138"/>
            <p:cNvSpPr txBox="1"/>
            <p:nvPr/>
          </p:nvSpPr>
          <p:spPr>
            <a:xfrm>
              <a:off x="6109" y="4130238"/>
              <a:ext cx="504180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050" dirty="0" smtClean="0"/>
                <a:t>16</a:t>
              </a:r>
              <a:r>
                <a:rPr lang="de-DE" altLang="de-DE" sz="1050" dirty="0" smtClean="0"/>
                <a:t>°</a:t>
              </a:r>
              <a:endParaRPr lang="nl-NL" sz="1050" dirty="0"/>
            </a:p>
          </p:txBody>
        </p:sp>
        <p:sp>
          <p:nvSpPr>
            <p:cNvPr id="43" name="Tekstvak 139"/>
            <p:cNvSpPr txBox="1"/>
            <p:nvPr/>
          </p:nvSpPr>
          <p:spPr>
            <a:xfrm>
              <a:off x="438281" y="3956524"/>
              <a:ext cx="504180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altLang="de-DE" sz="1050" dirty="0"/>
                <a:t>8</a:t>
              </a:r>
              <a:r>
                <a:rPr lang="de-DE" altLang="de-DE" sz="1050" dirty="0" smtClean="0"/>
                <a:t>°</a:t>
              </a:r>
              <a:endParaRPr lang="nl-NL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86635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altLang="de-DE" dirty="0">
                <a:solidFill>
                  <a:srgbClr val="000000"/>
                </a:solidFill>
                <a:cs typeface="Arial" charset="0"/>
              </a:rPr>
              <a:t>Saving installation time and cost by making the use of thrust blocks a thing of the past. Thanks to the restraint system.</a:t>
            </a:r>
            <a:endParaRPr lang="de-D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GF </a:t>
            </a:r>
            <a:r>
              <a:rPr lang="de-DE" dirty="0" err="1" smtClean="0"/>
              <a:t>Piping</a:t>
            </a:r>
            <a:r>
              <a:rPr lang="de-DE" dirty="0" smtClean="0"/>
              <a:t> Systems | Georg Fischer </a:t>
            </a:r>
            <a:r>
              <a:rPr lang="de-DE" dirty="0" err="1" smtClean="0"/>
              <a:t>Waga</a:t>
            </a:r>
            <a:r>
              <a:rPr lang="de-DE" dirty="0" smtClean="0"/>
              <a:t> N.V.</a:t>
            </a:r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D8AA1AA-2CA4-4ADE-BC9D-9C79A70BA25E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de-DE" dirty="0">
                <a:solidFill>
                  <a:srgbClr val="000000"/>
                </a:solidFill>
                <a:latin typeface="Rockwell"/>
                <a:cs typeface="Arial" charset="0"/>
              </a:rPr>
              <a:t>Benefits: </a:t>
            </a:r>
            <a:r>
              <a:rPr lang="en-US" altLang="de-DE" dirty="0" smtClean="0">
                <a:solidFill>
                  <a:srgbClr val="000000"/>
                </a:solidFill>
                <a:latin typeface="Rockwell"/>
                <a:cs typeface="Arial" charset="0"/>
              </a:rPr>
              <a:t/>
            </a:r>
            <a:br>
              <a:rPr lang="en-US" altLang="de-DE" dirty="0" smtClean="0">
                <a:solidFill>
                  <a:srgbClr val="000000"/>
                </a:solidFill>
                <a:latin typeface="Rockwell"/>
                <a:cs typeface="Arial" charset="0"/>
              </a:rPr>
            </a:br>
            <a:r>
              <a:rPr lang="en-US" altLang="de-DE" dirty="0" smtClean="0">
                <a:solidFill>
                  <a:srgbClr val="000000"/>
                </a:solidFill>
                <a:latin typeface="Rockwell"/>
                <a:cs typeface="Arial" charset="0"/>
              </a:rPr>
              <a:t>Ease </a:t>
            </a:r>
            <a:r>
              <a:rPr lang="en-US" altLang="de-DE" dirty="0">
                <a:solidFill>
                  <a:srgbClr val="000000"/>
                </a:solidFill>
                <a:latin typeface="Rockwell"/>
                <a:cs typeface="Arial" charset="0"/>
              </a:rPr>
              <a:t>of installation</a:t>
            </a:r>
            <a:endParaRPr lang="de-DE" dirty="0"/>
          </a:p>
        </p:txBody>
      </p:sp>
      <p:pic>
        <p:nvPicPr>
          <p:cNvPr id="6" name="Picture 2" descr="thrustblocks zonder kruis"/>
          <p:cNvPicPr>
            <a:picLocks noChangeAspect="1" noChangeArrowheads="1"/>
          </p:cNvPicPr>
          <p:nvPr/>
        </p:nvPicPr>
        <p:blipFill rotWithShape="1">
          <a:blip r:embed="rId4"/>
          <a:srcRect t="8917" r="-36" b="6764"/>
          <a:stretch/>
        </p:blipFill>
        <p:spPr bwMode="auto">
          <a:xfrm>
            <a:off x="251520" y="4182482"/>
            <a:ext cx="3096344" cy="209958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" name="DN400 animatie projectie 1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51521" y="2345040"/>
            <a:ext cx="3096343" cy="174169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Tijdelijke aanduiding voor inhoud 6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940152" y="2348879"/>
            <a:ext cx="2952328" cy="393318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9" name="Vermenigvuldigen 8"/>
          <p:cNvSpPr/>
          <p:nvPr/>
        </p:nvSpPr>
        <p:spPr>
          <a:xfrm>
            <a:off x="1043608" y="4437112"/>
            <a:ext cx="612068" cy="651145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Vermenigvuldigen 9"/>
          <p:cNvSpPr/>
          <p:nvPr/>
        </p:nvSpPr>
        <p:spPr>
          <a:xfrm>
            <a:off x="1043608" y="5517232"/>
            <a:ext cx="612068" cy="651145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Vermenigvuldigen 10"/>
          <p:cNvSpPr/>
          <p:nvPr/>
        </p:nvSpPr>
        <p:spPr>
          <a:xfrm>
            <a:off x="2051720" y="4762684"/>
            <a:ext cx="612068" cy="651145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Vermenigvuldigen 11"/>
          <p:cNvSpPr/>
          <p:nvPr/>
        </p:nvSpPr>
        <p:spPr>
          <a:xfrm>
            <a:off x="6516216" y="2890314"/>
            <a:ext cx="1140178" cy="1042742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635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2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ERSINFO" val="GF1002"/>
  <p:tag name="MAINCOLOR" val="3"/>
  <p:tag name="COLORTHEME" val="0"/>
  <p:tag name="LANGUAGE" val="1031"/>
  <p:tag name="MMPROD_NEXTUNIQUEID" val="10009"/>
  <p:tag name="MMPROD_UIDATA" val="&lt;database version=&quot;8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 - &amp;quot;Adding Quality  to People‘s Lives&amp;quot;&quot;/&gt;&lt;property id=&quot;20307&quot; value=&quot;256&quot;/&gt;&lt;/object&gt;&lt;object type=&quot;3&quot; unique_id=&quot;10004&quot;&gt;&lt;property id=&quot;20148&quot; value=&quot;5&quot;/&gt;&lt;property id=&quot;20300&quot; value=&quot;Slide 2 - &amp;quot;Georg Fischer Waga N.V. presentation&amp;quot;&quot;/&gt;&lt;property id=&quot;20307&quot; value=&quot;257&quot;/&gt;&lt;/object&gt;&lt;object type=&quot;3&quot; unique_id=&quot;10005&quot;&gt;&lt;property id=&quot;20148&quot; value=&quot;5&quot;/&gt;&lt;property id=&quot;20300&quot; value=&quot;Slide 3 - &amp;quot;Table of Contents&amp;quot;&quot;/&gt;&lt;property id=&quot;20307&quot; value=&quot;258&quot;/&gt;&lt;/object&gt;&lt;object type=&quot;3&quot; unique_id=&quot;10006&quot;&gt;&lt;property id=&quot;20148&quot; value=&quot;5&quot;/&gt;&lt;property id=&quot;20300&quot; value=&quot;Slide 4 - &amp;quot;Table of Contents&amp;quot;&quot;/&gt;&lt;property id=&quot;20307&quot; value=&quot;259&quot;/&gt;&lt;/object&gt;&lt;object type=&quot;3&quot; unique_id=&quot;10007&quot;&gt;&lt;property id=&quot;20148&quot; value=&quot;5&quot;/&gt;&lt;property id=&quot;20300&quot; value=&quot;Slide 5 - &amp;quot;Adding Quality to People's Lives&amp;quot;&quot;/&gt;&lt;property id=&quot;20307&quot; value=&quot;260&quot;/&gt;&lt;/object&gt;&lt;object type=&quot;3&quot; unique_id=&quot;10008&quot;&gt;&lt;property id=&quot;20148&quot; value=&quot;5&quot;/&gt;&lt;property id=&quot;20300&quot; value=&quot;Slide 6 - &amp;quot;Adding Quality to People's Lives&amp;quot;&quot;/&gt;&lt;property id=&quot;20307&quot; value=&quot;261&quot;/&gt;&lt;/object&gt;&lt;object type=&quot;3&quot; unique_id=&quot;10009&quot;&gt;&lt;property id=&quot;20148&quot; value=&quot;5&quot;/&gt;&lt;property id=&quot;20300&quot; value=&quot;Slide 7 - &amp;quot;Adding Quality to People's Lives&amp;quot;&quot;/&gt;&lt;property id=&quot;20307&quot; value=&quot;262&quot;/&gt;&lt;/object&gt;&lt;object type=&quot;3&quot; unique_id=&quot;10010&quot;&gt;&lt;property id=&quot;20148&quot; value=&quot;5&quot;/&gt;&lt;property id=&quot;20300&quot; value=&quot;Slide 8 - &amp;quot;Adding Quality to People`s Lives&amp;quot;&quot;/&gt;&lt;property id=&quot;20307&quot; value=&quot;263&quot;/&gt;&lt;/object&gt;&lt;object type=&quot;3&quot; unique_id=&quot;10011&quot;&gt;&lt;property id=&quot;20148&quot; value=&quot;5&quot;/&gt;&lt;property id=&quot;20300&quot; value=&quot;Slide 9 - &amp;quot;GF - a diversified industrial corporation&amp;quot;&quot;/&gt;&lt;property id=&quot;20307&quot; value=&quot;264&quot;/&gt;&lt;/object&gt;&lt;object type=&quot;3&quot; unique_id=&quot;10012&quot;&gt;&lt;property id=&quot;20148&quot; value=&quot;5&quot;/&gt;&lt;property id=&quot;20300&quot; value=&quot;Slide 10 - &amp;quot;In 2012 resilient thanks to global footprint&amp;quot;&quot;/&gt;&lt;property id=&quot;20307&quot; value=&quot;265&quot;/&gt;&lt;/object&gt;&lt;object type=&quot;3&quot; unique_id=&quot;10013&quot;&gt;&lt;property id=&quot;20148&quot; value=&quot;5&quot;/&gt;&lt;property id=&quot;20300&quot; value=&quot;Slide 11 - &amp;quot;GF Piping Systems: Sales development&amp;quot;&quot;/&gt;&lt;property id=&quot;20307&quot; value=&quot;266&quot;/&gt;&lt;/object&gt;&lt;object type=&quot;3&quot; unique_id=&quot;10014&quot;&gt;&lt;property id=&quot;20148&quot; value=&quot;5&quot;/&gt;&lt;property id=&quot;20300&quot; value=&quot;Slide 12 - &amp;quot;GF Piping Systems: Sales breakdown per region&amp;quot;&quot;/&gt;&lt;property id=&quot;20307&quot; value=&quot;267&quot;/&gt;&lt;/object&gt;&lt;object type=&quot;3&quot; unique_id=&quot;10015&quot;&gt;&lt;property id=&quot;20148&quot; value=&quot;5&quot;/&gt;&lt;property id=&quot;20300&quot; value=&quot;Slide 13 - &amp;quot;GF Piping Systems:  Sales breakdown per product market&amp;quot;&quot;/&gt;&lt;property id=&quot;20307&quot; value=&quot;268&quot;/&gt;&lt;/object&gt;&lt;object type=&quot;3&quot; unique_id=&quot;10016&quot;&gt;&lt;property id=&quot;20148&quot; value=&quot;5&quot;/&gt;&lt;property id=&quot;20300&quot; value=&quot;Slide 14 - &amp;quot;GF Piping Systems Mission&amp;quot;&quot;/&gt;&lt;property id=&quot;20307&quot; value=&quot;269&quot;/&gt;&lt;/object&gt;&lt;object type=&quot;3&quot; unique_id=&quot;10017&quot;&gt;&lt;property id=&quot;20148&quot; value=&quot;5&quot;/&gt;&lt;property id=&quot;20300&quot; value=&quot;Slide 15 - &amp;quot;Safe systems adapted to your industry&amp;quot;&quot;/&gt;&lt;property id=&quot;20307&quot; value=&quot;270&quot;/&gt;&lt;/object&gt;&lt;object type=&quot;3&quot; unique_id=&quot;10018&quot;&gt;&lt;property id=&quot;20148&quot; value=&quot;5&quot;/&gt;&lt;property id=&quot;20300&quot; value=&quot;Slide 16 - &amp;quot;Reliable and efficient systems for  water and gas utilities&amp;quot;&quot;/&gt;&lt;property id=&quot;20307&quot; value=&quot;271&quot;/&gt;&lt;/object&gt;&lt;object type=&quot;3&quot; unique_id=&quot;10019&quot;&gt;&lt;property id=&quot;20148&quot; value=&quot;5&quot;/&gt;&lt;property id=&quot;20300&quot; value=&quot;Slide 17 - &amp;quot;Complete systems for more comfort  in building technology&amp;quot;&quot;/&gt;&lt;property id=&quot;20307&quot; value=&quot;272&quot;/&gt;&lt;/object&gt;&lt;object type=&quot;3&quot; unique_id=&quot;10020&quot;&gt;&lt;property id=&quot;20148&quot; value=&quot;5&quot;/&gt;&lt;property id=&quot;20300&quot; value=&quot;Slide 18 - &amp;quot;Our values&amp;quot;&quot;/&gt;&lt;property id=&quot;20307&quot; value=&quot;273&quot;/&gt;&lt;/object&gt;&lt;object type=&quot;3&quot; unique_id=&quot;10021&quot;&gt;&lt;property id=&quot;20148&quot; value=&quot;5&quot;/&gt;&lt;property id=&quot;20300&quot; value=&quot;Slide 19 - &amp;quot;Our value: We put customers first&amp;quot;&quot;/&gt;&lt;property id=&quot;20307&quot; value=&quot;274&quot;/&gt;&lt;/object&gt;&lt;object type=&quot;3&quot; unique_id=&quot;10022&quot;&gt;&lt;property id=&quot;20148&quot; value=&quot;5&quot;/&gt;&lt;property id=&quot;20300&quot; value=&quot;Slide 20 - &amp;quot;Our value: We act fast&amp;quot;&quot;/&gt;&lt;property id=&quot;20307&quot; value=&quot;275&quot;/&gt;&lt;/object&gt;&lt;object type=&quot;3&quot; unique_id=&quot;10023&quot;&gt;&lt;property id=&quot;20148&quot; value=&quot;5&quot;/&gt;&lt;property id=&quot;20300&quot; value=&quot;Slide 21 - &amp;quot;Our value: We do what we say&amp;quot;&quot;/&gt;&lt;property id=&quot;20307&quot; value=&quot;276&quot;/&gt;&lt;/object&gt;&lt;object type=&quot;3&quot; unique_id=&quot;10024&quot;&gt;&lt;property id=&quot;20148&quot; value=&quot;5&quot;/&gt;&lt;property id=&quot;20300&quot; value=&quot;Slide 22 - &amp;quot;Our value: We reward performance&amp;quot;&quot;/&gt;&lt;property id=&quot;20307&quot; value=&quot;277&quot;/&gt;&lt;/object&gt;&lt;object type=&quot;3&quot; unique_id=&quot;10025&quot;&gt;&lt;property id=&quot;20148&quot; value=&quot;5&quot;/&gt;&lt;property id=&quot;20300&quot; value=&quot;Slide 23 - &amp;quot;Our value: We respect people&amp;quot;&quot;/&gt;&lt;property id=&quot;20307&quot; value=&quot;278&quot;/&gt;&lt;/object&gt;&lt;object type=&quot;3&quot; unique_id=&quot;10026&quot;&gt;&lt;property id=&quot;20148&quot; value=&quot;5&quot;/&gt;&lt;property id=&quot;20300&quot; value=&quot;Slide 24 - &amp;quot;Global market presence&amp;quot;&quot;/&gt;&lt;property id=&quot;20307&quot; value=&quot;279&quot;/&gt;&lt;/object&gt;&lt;object type=&quot;3&quot; unique_id=&quot;10027&quot;&gt;&lt;property id=&quot;20148&quot; value=&quot;5&quot;/&gt;&lt;property id=&quot;20300&quot; value=&quot;Slide 25 - &amp;quot;Strategy 2015: Global megatrends inspire our Vision 2015&amp;quot;&quot;/&gt;&lt;property id=&quot;20307&quot; value=&quot;280&quot;/&gt;&lt;/object&gt;&lt;object type=&quot;3&quot; unique_id=&quot;10028&quot;&gt;&lt;property id=&quot;20148&quot; value=&quot;5&quot;/&gt;&lt;property id=&quot;20300&quot; value=&quot;Slide 26 - &amp;quot;Strategy 2015: Global megatrends inspire our Vision 2015 &amp;quot;&quot;/&gt;&lt;property id=&quot;20307&quot; value=&quot;281&quot;/&gt;&lt;/object&gt;&lt;object type=&quot;3&quot; unique_id=&quot;10029&quot;&gt;&lt;property id=&quot;20148&quot; value=&quot;5&quot;/&gt;&lt;property id=&quot;20300&quot; value=&quot;Slide 27 - &amp;quot;Strategy 2015:  Vision 2015 of GF Piping Systems…&amp;quot;&quot;/&gt;&lt;property id=&quot;20307&quot; value=&quot;282&quot;/&gt;&lt;/object&gt;&lt;object type=&quot;3&quot; unique_id=&quot;10030&quot;&gt;&lt;property id=&quot;20148&quot; value=&quot;5&quot;/&gt;&lt;property id=&quot;20300&quot; value=&quot;Slide 28 - &amp;quot;Key figures Georg Fischer Corporation  and GF Piping Systems 2012&amp;quot;&quot;/&gt;&lt;property id=&quot;20307&quot; value=&quot;283&quot;/&gt;&lt;/object&gt;&lt;object type=&quot;3&quot; unique_id=&quot;10031&quot;&gt;&lt;property id=&quot;20148&quot; value=&quot;5&quot;/&gt;&lt;property id=&quot;20300&quot; value=&quot;Slide 29 - &amp;quot;GF Piping Systems: EBIT and ROS&amp;quot;&quot;/&gt;&lt;property id=&quot;20307&quot; value=&quot;284&quot;/&gt;&lt;/object&gt;&lt;object type=&quot;3&quot; unique_id=&quot;10032&quot;&gt;&lt;property id=&quot;20148&quot; value=&quot;5&quot;/&gt;&lt;property id=&quot;20300&quot; value=&quot;Slide 30 - &amp;quot;Table of Contents&amp;quot;&quot;/&gt;&lt;property id=&quot;20307&quot; value=&quot;285&quot;/&gt;&lt;/object&gt;&lt;object type=&quot;3&quot; unique_id=&quot;10033&quot;&gt;&lt;property id=&quot;20148&quot; value=&quot;5&quot;/&gt;&lt;property id=&quot;20300&quot; value=&quot;Slide 31 - &amp;quot;Georg Fischer Waga N.V.&amp;quot;&quot;/&gt;&lt;property id=&quot;20307&quot; value=&quot;286&quot;/&gt;&lt;/object&gt;&lt;object type=&quot;3&quot; unique_id=&quot;10034&quot;&gt;&lt;property id=&quot;20148&quot; value=&quot;5&quot;/&gt;&lt;property id=&quot;20300&quot; value=&quot;Slide 32 - &amp;quot;Mission, vision and values&amp;quot;&quot;/&gt;&lt;property id=&quot;20307&quot; value=&quot;287&quot;/&gt;&lt;/object&gt;&lt;object type=&quot;3&quot; unique_id=&quot;10035&quot;&gt;&lt;property id=&quot;20148&quot; value=&quot;5&quot;/&gt;&lt;property id=&quot;20300&quot; value=&quot;Slide 33 - &amp;quot;Georg Fischer Waga N.V. &amp;quot;&quot;/&gt;&lt;property id=&quot;20307&quot; value=&quot;288&quot;/&gt;&lt;/object&gt;&lt;object type=&quot;3&quot; unique_id=&quot;10036&quot;&gt;&lt;property id=&quot;20148&quot; value=&quot;5&quot;/&gt;&lt;property id=&quot;20300&quot; value=&quot;Slide 34 - &amp;quot;Certified quality&amp;quot;&quot;/&gt;&lt;property id=&quot;20307&quot; value=&quot;289&quot;/&gt;&lt;/object&gt;&lt;object type=&quot;3&quot; unique_id=&quot;10037&quot;&gt;&lt;property id=&quot;20148&quot; value=&quot;5&quot;/&gt;&lt;property id=&quot;20300&quot; value=&quot;Slide 35 - &amp;quot;Production and Training&amp;quot;&quot;/&gt;&lt;property id=&quot;20307&quot; value=&quot;290&quot;/&gt;&lt;/object&gt;&lt;object type=&quot;3&quot; unique_id=&quot;10038&quot;&gt;&lt;property id=&quot;20148&quot; value=&quot;5&quot;/&gt;&lt;property id=&quot;20300&quot; value=&quot;Slide 36 - &amp;quot;The Georg Fischer Waga N.V. organisation&amp;quot;&quot;/&gt;&lt;property id=&quot;20307&quot; value=&quot;291&quot;/&gt;&lt;/object&gt;&lt;object type=&quot;3&quot; unique_id=&quot;10039&quot;&gt;&lt;property id=&quot;20148&quot; value=&quot;5&quot;/&gt;&lt;property id=&quot;20300&quot; value=&quot;Slide 37 - &amp;quot;Table of Contents&amp;quot;&quot;/&gt;&lt;property id=&quot;20307&quot; value=&quot;292&quot;/&gt;&lt;/object&gt;&lt;object type=&quot;3&quot; unique_id=&quot;10040&quot;&gt;&lt;property id=&quot;20148&quot; value=&quot;5&quot;/&gt;&lt;property id=&quot;20300&quot; value=&quot;Slide 38 - &amp;quot;Things that move Georg Fischer Waga N.V.&amp;quot;&quot;/&gt;&lt;property id=&quot;20307&quot; value=&quot;293&quot;/&gt;&lt;/object&gt;&lt;object type=&quot;3&quot; unique_id=&quot;10041&quot;&gt;&lt;property id=&quot;20148&quot; value=&quot;5&quot;/&gt;&lt;property id=&quot;20300&quot; value=&quot;Slide 39 - &amp;quot;Maintenance &amp;amp; Repair&amp;quot;&quot;/&gt;&lt;property id=&quot;20307&quot; value=&quot;294&quot;/&gt;&lt;/object&gt;&lt;object type=&quot;3&quot; unique_id=&quot;10042&quot;&gt;&lt;property id=&quot;20148&quot; value=&quot;5&quot;/&gt;&lt;property id=&quot;20300&quot; value=&quot;Slide 40 - &amp;quot;Water &amp;amp; waste water treatment plants&amp;quot;&quot;/&gt;&lt;property id=&quot;20307&quot; value=&quot;295&quot;/&gt;&lt;/object&gt;&lt;object type=&quot;3&quot; unique_id=&quot;10043&quot;&gt;&lt;property id=&quot;20148&quot; value=&quot;5&quot;/&gt;&lt;property id=&quot;20300&quot; value=&quot;Slide 41 - &amp;quot;Water transport lines&amp;quot;&quot;/&gt;&lt;property id=&quot;20307&quot; value=&quot;296&quot;/&gt;&lt;/object&gt;&lt;object type=&quot;3&quot; unique_id=&quot;10044&quot;&gt;&lt;property id=&quot;20148&quot; value=&quot;5&quot;/&gt;&lt;property id=&quot;20300&quot; value=&quot;Slide 42 - &amp;quot;Water &amp;amp; gas distribution lines&amp;quot;&quot;/&gt;&lt;property id=&quot;20307&quot; value=&quot;297&quot;/&gt;&lt;/object&gt;&lt;object type=&quot;3&quot; unique_id=&quot;10045&quot;&gt;&lt;property id=&quot;20148&quot; value=&quot;5&quot;/&gt;&lt;property id=&quot;20300&quot; value=&quot;Slide 43 - &amp;quot;House connections / service lines&amp;quot;&quot;/&gt;&lt;property id=&quot;20307&quot; value=&quot;298&quot;/&gt;&lt;/object&gt;&lt;object type=&quot;3&quot; unique_id=&quot;10046&quot;&gt;&lt;property id=&quot;20148&quot; value=&quot;5&quot;/&gt;&lt;property id=&quot;20300&quot; value=&quot;Slide 44 - &amp;quot;Fire fighting networks&amp;quot;&quot;/&gt;&lt;property id=&quot;20307&quot; value=&quot;299&quot;/&gt;&lt;/object&gt;&lt;object type=&quot;3&quot; unique_id=&quot;10047&quot;&gt;&lt;property id=&quot;20148&quot; value=&quot;5&quot;/&gt;&lt;property id=&quot;20300&quot; value=&quot;Slide 45 - &amp;quot;Shipbuilding&amp;quot;&quot;/&gt;&lt;property id=&quot;20307&quot; value=&quot;300&quot;/&gt;&lt;/object&gt;&lt;object type=&quot;3&quot; unique_id=&quot;10048&quot;&gt;&lt;property id=&quot;20148&quot; value=&quot;5&quot;/&gt;&lt;property id=&quot;20300&quot; value=&quot;Slide 46 - &amp;quot;Georg Fischer Waga N.V., Product overview:&amp;quot;&quot;/&gt;&lt;property id=&quot;20307&quot; value=&quot;301&quot;/&gt;&lt;/object&gt;&lt;object type=&quot;3&quot; unique_id=&quot;10049&quot;&gt;&lt;property id=&quot;20148&quot; value=&quot;5&quot;/&gt;&lt;property id=&quot;20300&quot; value=&quot;Slide 47 - &amp;quot;Georg Fischer Waga N.V., Product overview:&amp;quot;&quot;/&gt;&lt;property id=&quot;20307&quot; value=&quot;302&quot;/&gt;&lt;/object&gt;&lt;object type=&quot;3&quot; unique_id=&quot;10050&quot;&gt;&lt;property id=&quot;20148&quot; value=&quot;5&quot;/&gt;&lt;property id=&quot;20300&quot; value=&quot;Slide 48 - &amp;quot;Georg Fischer Waga N.V., couplings program&amp;quot;&quot;/&gt;&lt;property id=&quot;20307&quot; value=&quot;303&quot;/&gt;&lt;/object&gt;&lt;object type=&quot;3&quot; unique_id=&quot;10051&quot;&gt;&lt;property id=&quot;20148&quot; value=&quot;5&quot;/&gt;&lt;property id=&quot;20300&quot; value=&quot;Slide 49 - &amp;quot;Family MULTI/JOINT® The world’s only restraint  wide-range coupling!&amp;quot;&quot;/&gt;&lt;property id=&quot;20307&quot; value=&quot;304&quot;/&gt;&lt;/object&gt;&lt;object type=&quot;3&quot; unique_id=&quot;10052&quot;&gt;&lt;property id=&quot;20148&quot; value=&quot;5&quot;/&gt;&lt;property id=&quot;20300&quot; value=&quot;Slide 50 - &amp;quot;MULTI/JOINT® range of fittings:&amp;quot;&quot;/&gt;&lt;property id=&quot;20307&quot; value=&quot;305&quot;/&gt;&lt;/object&gt;&lt;object type=&quot;3&quot; unique_id=&quot;10053&quot;&gt;&lt;property id=&quot;20148&quot; value=&quot;5&quot;/&gt;&lt;property id=&quot;20300&quot; value=&quot;Slide 51 - &amp;quot;MULTI/JOINT® range of fittings:&amp;quot;&quot;/&gt;&lt;property id=&quot;20307&quot; value=&quot;306&quot;/&gt;&lt;/object&gt;&lt;object type=&quot;3&quot; unique_id=&quot;10054&quot;&gt;&lt;property id=&quot;20148&quot; value=&quot;5&quot;/&gt;&lt;property id=&quot;20300&quot; value=&quot;Slide 52 - &amp;quot;MULTI/JOINT® 3457 Plus Duckfoot&amp;quot;&quot;/&gt;&lt;property id=&quot;20307&quot; value=&quot;307&quot;/&gt;&lt;/object&gt;&lt;object type=&quot;3&quot; unique_id=&quot;10055&quot;&gt;&lt;property id=&quot;20148&quot; value=&quot;5&quot;/&gt;&lt;property id=&quot;20300&quot; value=&quot;Slide 53 - &amp;quot;MULTI/JOINT® 3087 Plus Spigot&amp;quot;&quot;/&gt;&lt;property id=&quot;20307&quot; value=&quot;308&quot;/&gt;&lt;/object&gt;&lt;object type=&quot;3&quot; unique_id=&quot;10056&quot;&gt;&lt;property id=&quot;20148&quot; value=&quot;5&quot;/&gt;&lt;property id=&quot;20300&quot; value=&quot;Slide 54 - &amp;quot;MULTI/JOINT® 3067 Plus PE adaptor&amp;quot;&quot;/&gt;&lt;property id=&quot;20307&quot; value=&quot;309&quot;/&gt;&lt;/object&gt;&lt;object type=&quot;3&quot; unique_id=&quot;10057&quot;&gt;&lt;property id=&quot;20148&quot; value=&quot;5&quot;/&gt;&lt;property id=&quot;20300&quot; value=&quot;Slide 55 - &amp;quot;MULTI/JOINT® 3067 Plus PE adaptor&amp;quot;&quot;/&gt;&lt;property id=&quot;20307&quot; value=&quot;310&quot;/&gt;&lt;/object&gt;&lt;object type=&quot;3&quot; unique_id=&quot;10058&quot;&gt;&lt;property id=&quot;20148&quot; value=&quot;5&quot;/&gt;&lt;property id=&quot;20300&quot; value=&quot;Slide 56 - &amp;quot;MULTI/JOINT® 3067 Plus PE adaptor&amp;quot;&quot;/&gt;&lt;property id=&quot;20307&quot; value=&quot;311&quot;/&gt;&lt;/object&gt;&lt;object type=&quot;3&quot; unique_id=&quot;10059&quot;&gt;&lt;property id=&quot;20148&quot; value=&quot;5&quot;/&gt;&lt;property id=&quot;20300&quot; value=&quot;Slide 57 - &amp;quot;MULTI/JOINT® 3067 Plus PE adaptor&amp;quot;&quot;/&gt;&lt;property id=&quot;20307&quot; value=&quot;312&quot;/&gt;&lt;/object&gt;&lt;object type=&quot;3&quot; unique_id=&quot;10060&quot;&gt;&lt;property id=&quot;20148&quot; value=&quot;5&quot;/&gt;&lt;property id=&quot;20300&quot; value=&quot;Slide 58 - &amp;quot;MULTI/JOINT® 3407 Plus Bend  (90 degrees elbow)&amp;quot;&quot;/&gt;&lt;property id=&quot;20307&quot; value=&quot;313&quot;/&gt;&lt;/object&gt;&lt;object type=&quot;3&quot; unique_id=&quot;10061&quot;&gt;&lt;property id=&quot;20148&quot; value=&quot;5&quot;/&gt;&lt;property id=&quot;20300&quot; value=&quot;Slide 59 - &amp;quot;Why use a MULTI/JOINT® 3407 Plus Bend?&amp;quot;&quot;/&gt;&lt;property id=&quot;20307&quot; value=&quot;314&quot;/&gt;&lt;/object&gt;&lt;object type=&quot;3&quot; unique_id=&quot;10062&quot;&gt;&lt;property id=&quot;20148&quot; value=&quot;5&quot;/&gt;&lt;property id=&quot;20300&quot; value=&quot;Slide 60 - &amp;quot;MULTI/JOINT® 3757 Plus T-piece&amp;quot;&quot;/&gt;&lt;property id=&quot;20307&quot; value=&quot;315&quot;/&gt;&lt;/object&gt;&lt;object type=&quot;3&quot; unique_id=&quot;10063&quot;&gt;&lt;property id=&quot;20148&quot; value=&quot;5&quot;/&gt;&lt;property id=&quot;20300&quot; value=&quot;Slide 61 - &amp;quot;MULTI/JOINT®: The advantages&amp;quot;&quot;/&gt;&lt;property id=&quot;20307&quot; value=&quot;316&quot;/&gt;&lt;/object&gt;&lt;object type=&quot;3&quot; unique_id=&quot;10064&quot;&gt;&lt;property id=&quot;20148&quot; value=&quot;5&quot;/&gt;&lt;property id=&quot;20300&quot; value=&quot;Slide 62 - &amp;quot;MULTI/JOINT®: The advantages&amp;quot;&quot;/&gt;&lt;property id=&quot;20307&quot; value=&quot;317&quot;/&gt;&lt;/object&gt;&lt;object type=&quot;3&quot; unique_id=&quot;10065&quot;&gt;&lt;property id=&quot;20148&quot; value=&quot;5&quot;/&gt;&lt;property id=&quot;20300&quot; value=&quot;Slide 63 - &amp;quot;The importance of the right connection:&amp;quot;&quot;/&gt;&lt;property id=&quot;20307&quot; value=&quot;318&quot;/&gt;&lt;/object&gt;&lt;object type=&quot;3&quot; unique_id=&quot;10066&quot;&gt;&lt;property id=&quot;20148&quot; value=&quot;5&quot;/&gt;&lt;property id=&quot;20300&quot; value=&quot;Slide 64 - &amp;quot;The problems of connecting pipes:&amp;quot;&quot;/&gt;&lt;property id=&quot;20307&quot; value=&quot;319&quot;/&gt;&lt;/object&gt;&lt;object type=&quot;3&quot; unique_id=&quot;10067&quot;&gt;&lt;property id=&quot;20148&quot; value=&quot;5&quot;/&gt;&lt;property id=&quot;20300&quot; value=&quot;Slide 65 - &amp;quot;Pipe materials in the ground in Germany&amp;quot;&quot;/&gt;&lt;property id=&quot;20307&quot; value=&quot;320&quot;/&gt;&lt;/object&gt;&lt;object type=&quot;3&quot; unique_id=&quot;10068&quot;&gt;&lt;property id=&quot;20148&quot; value=&quot;5&quot;/&gt;&lt;property id=&quot;20300&quot; value=&quot;Slide 66 - &amp;quot;The solution: MULTI/JOINT®&amp;quot;&quot;/&gt;&lt;property id=&quot;20307&quot; value=&quot;321&quot;/&gt;&lt;/object&gt;&lt;object type=&quot;3&quot; unique_id=&quot;10069&quot;&gt;&lt;property id=&quot;20148&quot; value=&quot;5&quot;/&gt;&lt;property id=&quot;20300&quot; value=&quot;Slide 67 - &amp;quot;Range:&amp;quot;&quot;/&gt;&lt;property id=&quot;20307&quot; value=&quot;322&quot;/&gt;&lt;/object&gt;&lt;object type=&quot;3&quot; unique_id=&quot;10070&quot;&gt;&lt;property id=&quot;20148&quot; value=&quot;5&quot;/&gt;&lt;property id=&quot;20300&quot; value=&quot;Slide 68 - &amp;quot;Pipe repair with dedicated couplings:&amp;quot;&quot;/&gt;&lt;property id=&quot;20307&quot; value=&quot;323&quot;/&gt;&lt;/object&gt;&lt;object type=&quot;3&quot; unique_id=&quot;10071&quot;&gt;&lt;property id=&quot;20148&quot; value=&quot;5&quot;/&gt;&lt;property id=&quot;20300&quot; value=&quot;Slide 69 - &amp;quot;Range improvement DN 65 &amp;amp;#x09;63mm – 90mm&amp;quot;&quot;/&gt;&lt;property id=&quot;20307&quot; value=&quot;324&quot;/&gt;&lt;/object&gt;&lt;object type=&quot;3&quot; unique_id=&quot;10072&quot;&gt;&lt;property id=&quot;20148&quot; value=&quot;5&quot;/&gt;&lt;property id=&quot;20300&quot; value=&quot;Slide 70 - &amp;quot;MULTI/JOINT®: The advantages&amp;quot;&quot;/&gt;&lt;property id=&quot;20307&quot; value=&quot;325&quot;/&gt;&lt;/object&gt;&lt;object type=&quot;3&quot; unique_id=&quot;10073&quot;&gt;&lt;property id=&quot;20148&quot; value=&quot;5&quot;/&gt;&lt;property id=&quot;20300&quot; value=&quot;Slide 71 - &amp;quot;The problem with full rubber:&amp;quot;&quot;/&gt;&lt;property id=&quot;20307&quot; value=&quot;326&quot;/&gt;&lt;/object&gt;&lt;object type=&quot;3&quot; unique_id=&quot;10074&quot;&gt;&lt;property id=&quot;20148&quot; value=&quot;5&quot;/&gt;&lt;property id=&quot;20300&quot; value=&quot;Slide 72 - &amp;quot;The problem with full rubber:&amp;quot;&quot;/&gt;&lt;property id=&quot;20307&quot; value=&quot;327&quot;/&gt;&lt;/object&gt;&lt;object type=&quot;3&quot; unique_id=&quot;10075&quot;&gt;&lt;property id=&quot;20148&quot; value=&quot;5&quot;/&gt;&lt;property id=&quot;20300&quot; value=&quot;Slide 73 - &amp;quot;The Varioseal of the MULTI/JOINT®&amp;quot;&quot;/&gt;&lt;property id=&quot;20307&quot; value=&quot;328&quot;/&gt;&lt;/object&gt;&lt;object type=&quot;3&quot; unique_id=&quot;10076&quot;&gt;&lt;property id=&quot;20148&quot; value=&quot;5&quot;/&gt;&lt;property id=&quot;20300&quot; value=&quot;Slide 74 - &amp;quot;MULTI/JOINT®: The advantages&amp;quot;&quot;/&gt;&lt;property id=&quot;20307&quot; value=&quot;329&quot;/&gt;&lt;/object&gt;&lt;object type=&quot;3&quot; unique_id=&quot;10077&quot;&gt;&lt;property id=&quot;20148&quot; value=&quot;5&quot;/&gt;&lt;property id=&quot;20300&quot; value=&quot;Slide 75 - &amp;quot;The problem of couplings which are not restraint:&amp;quot;&quot;/&gt;&lt;property id=&quot;20307&quot; value=&quot;330&quot;/&gt;&lt;/object&gt;&lt;object type=&quot;3&quot; unique_id=&quot;10078&quot;&gt;&lt;property id=&quot;20148&quot; value=&quot;5&quot;/&gt;&lt;property id=&quot;20300&quot; value=&quot;Slide 76 - &amp;quot;MULTI/JOINT® 3000 Plus: &amp;quot;&quot;/&gt;&lt;property id=&quot;20307&quot; value=&quot;331&quot;/&gt;&lt;/object&gt;&lt;object type=&quot;3&quot; unique_id=&quot;10079&quot;&gt;&lt;property id=&quot;20148&quot; value=&quot;5&quot;/&gt;&lt;property id=&quot;20300&quot; value=&quot;Slide 77 - &amp;quot;MULTI/JOINT® 3000 Plus:&amp;quot;&quot;/&gt;&lt;property id=&quot;20307&quot; value=&quot;332&quot;/&gt;&lt;/object&gt;&lt;object type=&quot;3&quot; unique_id=&quot;10080&quot;&gt;&lt;property id=&quot;20148&quot; value=&quot;5&quot;/&gt;&lt;property id=&quot;20300&quot; value=&quot;Slide 78 - &amp;quot;Restraint pressures MULTI/JOINT® 3007 Plus water (PFA*)&amp;quot;&quot;/&gt;&lt;property id=&quot;20307&quot; value=&quot;333&quot;/&gt;&lt;/object&gt;&lt;object type=&quot;3&quot; unique_id=&quot;10081&quot;&gt;&lt;property id=&quot;20148&quot; value=&quot;5&quot;/&gt;&lt;property id=&quot;20300&quot; value=&quot;Slide 79 - &amp;quot;Restraint pressures MULTI/JOINT® 3007 Plus in Gas&amp;quot;&quot;/&gt;&lt;property id=&quot;20307&quot; value=&quot;334&quot;/&gt;&lt;/object&gt;&lt;object type=&quot;3&quot; unique_id=&quot;10082&quot;&gt;&lt;property id=&quot;20148&quot; value=&quot;5&quot;/&gt;&lt;property id=&quot;20300&quot; value=&quot;Slide 80 - &amp;quot;The pull-out resistance proven:&amp;quot;&quot;/&gt;&lt;property id=&quot;20307&quot; value=&quot;335&quot;/&gt;&lt;/object&gt;&lt;object type=&quot;3&quot; unique_id=&quot;10083&quot;&gt;&lt;property id=&quot;20148&quot; value=&quot;5&quot;/&gt;&lt;property id=&quot;20300&quot; value=&quot;Slide 81 - &amp;quot;The pull-out resistance proven:&amp;quot;&quot;/&gt;&lt;property id=&quot;20307&quot; value=&quot;336&quot;/&gt;&lt;/object&gt;&lt;object type=&quot;3&quot; unique_id=&quot;10084&quot;&gt;&lt;property id=&quot;20148&quot; value=&quot;5&quot;/&gt;&lt;property id=&quot;20300&quot; value=&quot;Slide 82 - &amp;quot;The advantages of a restraint coupling:&amp;quot;&quot;/&gt;&lt;property id=&quot;20307&quot; value=&quot;337&quot;/&gt;&lt;/object&gt;&lt;object type=&quot;3&quot; unique_id=&quot;10085&quot;&gt;&lt;property id=&quot;20148&quot; value=&quot;5&quot;/&gt;&lt;property id=&quot;20300&quot; value=&quot;Slide 83 - &amp;quot;The multi-functional MULTI/JOINT® End cap&amp;quot;&quot;/&gt;&lt;property id=&quot;20307&quot; value=&quot;338&quot;/&gt;&lt;/object&gt;&lt;object type=&quot;3&quot; unique_id=&quot;10086&quot;&gt;&lt;property id=&quot;20148&quot; value=&quot;5&quot;/&gt;&lt;property id=&quot;20300&quot; value=&quot;Slide 84 - &amp;quot;Underground above-ground use…&amp;quot;&quot;/&gt;&lt;property id=&quot;20307&quot; value=&quot;339&quot;/&gt;&lt;/object&gt;&lt;object type=&quot;3&quot; unique_id=&quot;10087&quot;&gt;&lt;property id=&quot;20148&quot; value=&quot;5&quot;/&gt;&lt;property id=&quot;20300&quot; value=&quot;Slide 85 - &amp;quot;MULTI/JOINT®: The advantages&amp;quot;&quot;/&gt;&lt;property id=&quot;20307&quot; value=&quot;340&quot;/&gt;&lt;/object&gt;&lt;object type=&quot;3&quot; unique_id=&quot;10088&quot;&gt;&lt;property id=&quot;20148&quot; value=&quot;5&quot;/&gt;&lt;property id=&quot;20300&quot; value=&quot;Slide 86 - &amp;quot;The advantages of the RESICOAT® coating &amp;quot;&quot;/&gt;&lt;property id=&quot;20307&quot; value=&quot;341&quot;/&gt;&lt;/object&gt;&lt;object type=&quot;3&quot; unique_id=&quot;10089&quot;&gt;&lt;property id=&quot;20148&quot; value=&quot;5&quot;/&gt;&lt;property id=&quot;20300&quot; value=&quot;Slide 87 - &amp;quot;MULTI/JOINT®: The advantages&amp;quot;&quot;/&gt;&lt;property id=&quot;20307&quot; value=&quot;342&quot;/&gt;&lt;/object&gt;&lt;object type=&quot;3&quot; unique_id=&quot;10090&quot;&gt;&lt;property id=&quot;20148&quot; value=&quot;5&quot;/&gt;&lt;property id=&quot;20300&quot; value=&quot;Slide 88 - &amp;quot;Cost overview of a repair&amp;quot;&quot;/&gt;&lt;property id=&quot;20307&quot; value=&quot;343&quot;/&gt;&lt;/object&gt;&lt;object type=&quot;3&quot; unique_id=&quot;10091&quot;&gt;&lt;property id=&quot;20148&quot; value=&quot;5&quot;/&gt;&lt;property id=&quot;20300&quot; value=&quot;Slide 89 - &amp;quot;Cost comparison of an average repair:&amp;quot;&quot;/&gt;&lt;property id=&quot;20307&quot; value=&quot;344&quot;/&gt;&lt;/object&gt;&lt;object type=&quot;3&quot; unique_id=&quot;10092&quot;&gt;&lt;property id=&quot;20148&quot; value=&quot;5&quot;/&gt;&lt;property id=&quot;20300&quot; value=&quot;Slide 90 - &amp;quot;Purchase price comparison MULTI/JOINT® vs. conventional couplings&amp;quot;&quot;/&gt;&lt;property id=&quot;20307&quot; value=&quot;345&quot;/&gt;&lt;/object&gt;&lt;object type=&quot;3&quot; unique_id=&quot;10093&quot;&gt;&lt;property id=&quot;20148&quot; value=&quot;5&quot;/&gt;&lt;property id=&quot;20300&quot; value=&quot;Slide 91 - &amp;quot;Total cost comparison MULTI/JOINT® vs. conventional couplings&amp;quot;&quot;/&gt;&lt;property id=&quot;20307&quot; value=&quot;346&quot;/&gt;&lt;/object&gt;&lt;object type=&quot;3&quot; unique_id=&quot;10094&quot;&gt;&lt;property id=&quot;20148&quot; value=&quot;5&quot;/&gt;&lt;property id=&quot;20300&quot; value=&quot;Slide 92 - &amp;quot;Influence of couplings on the total repair&amp;quot;&quot;/&gt;&lt;property id=&quot;20307&quot; value=&quot;347&quot;/&gt;&lt;/object&gt;&lt;object type=&quot;3&quot; unique_id=&quot;10095&quot;&gt;&lt;property id=&quot;20148&quot; value=&quot;5&quot;/&gt;&lt;property id=&quot;20300&quot; value=&quot;Slide 93 - &amp;quot;MULTI/JOINT® One size fits and grips all!&amp;quot;&quot;/&gt;&lt;property id=&quot;20307&quot; value=&quot;348&quot;/&gt;&lt;/object&gt;&lt;object type=&quot;3&quot; unique_id=&quot;10096&quot;&gt;&lt;property id=&quot;20148&quot; value=&quot;5&quot;/&gt;&lt;property id=&quot;20300&quot; value=&quot;Slide 94 - &amp;quot;New in the MULTI/JOINT® series &amp;quot;&quot;/&gt;&lt;property id=&quot;20307&quot; value=&quot;349&quot;/&gt;&lt;/object&gt;&lt;object type=&quot;3&quot; unique_id=&quot;10097&quot;&gt;&lt;property id=&quot;20148&quot; value=&quot;5&quot;/&gt;&lt;property id=&quot;20300&quot; value=&quot;Slide 95 - &amp;quot;MULTI/JOINT 3000 Plus 14“ – 16“&amp;quot;&quot;/&gt;&lt;property id=&quot;20307&quot; value=&quot;350&quot;/&gt;&lt;/object&gt;&lt;object type=&quot;3&quot; unique_id=&quot;10098&quot;&gt;&lt;property id=&quot;20148&quot; value=&quot;5&quot;/&gt;&lt;property id=&quot;20300&quot; value=&quot;Slide 96 - &amp;quot;New sizes MULTI/JOINT® 3000 Plus&amp;quot;&quot;/&gt;&lt;property id=&quot;20307&quot; value=&quot;351&quot;/&gt;&lt;/object&gt;&lt;object type=&quot;3&quot; unique_id=&quot;10099&quot;&gt;&lt;property id=&quot;20148&quot; value=&quot;5&quot;/&gt;&lt;property id=&quot;20300&quot; value=&quot;Slide 97 - &amp;quot;MULTI/JOINT 3000 Plus DN350 – DN400&amp;quot;&quot;/&gt;&lt;property id=&quot;20307&quot; value=&quot;352&quot;/&gt;&lt;/object&gt;&lt;object type=&quot;3&quot; unique_id=&quot;10100&quot;&gt;&lt;property id=&quot;20148&quot; value=&quot;5&quot;/&gt;&lt;property id=&quot;20300&quot; value=&quot;Slide 98 - &amp;quot;MULTI/JOINT® 3000 Plus End Cap 16”&amp;quot;&quot;/&gt;&lt;property id=&quot;20307&quot; value=&quot;353&quot;/&gt;&lt;/object&gt;&lt;object type=&quot;3&quot; unique_id=&quot;10101&quot;&gt;&lt;property id=&quot;20148&quot; value=&quot;5&quot;/&gt;&lt;property id=&quot;20300&quot; value=&quot;Slide 99 - &amp;quot;MULTI/JOINT® 3000 Plus End Cap 16”&amp;quot;&quot;/&gt;&lt;property id=&quot;20307&quot; value=&quot;354&quot;/&gt;&lt;/object&gt;&lt;object type=&quot;3&quot; unique_id=&quot;10102&quot;&gt;&lt;property id=&quot;20148&quot; value=&quot;5&quot;/&gt;&lt;property id=&quot;20300&quot; value=&quot;Slide 100 - &amp;quot;Reference case 16” MULTI/JOINT® 3057 Plus &amp;quot;&quot;/&gt;&lt;property id=&quot;20307&quot; value=&quot;355&quot;/&gt;&lt;/object&gt;&lt;object type=&quot;3&quot; unique_id=&quot;10103&quot;&gt;&lt;property id=&quot;20148&quot; value=&quot;5&quot;/&gt;&lt;property id=&quot;20300&quot; value=&quot;Slide 101 - &amp;quot;Reference case 16” MULTI/JOINT® 3057 Plus &amp;quot;&quot;/&gt;&lt;property id=&quot;20307&quot; value=&quot;356&quot;/&gt;&lt;/object&gt;&lt;object type=&quot;3&quot; unique_id=&quot;10104&quot;&gt;&lt;property id=&quot;20148&quot; value=&quot;5&quot;/&gt;&lt;property id=&quot;20300&quot; value=&quot;Slide 102 - &amp;quot;Reference case 16” MULTI/JOINT® 3057 Plus &amp;quot;&quot;/&gt;&lt;property id=&quot;20307&quot; value=&quot;357&quot;/&gt;&lt;/object&gt;&lt;object type=&quot;3&quot; unique_id=&quot;10105&quot;&gt;&lt;property id=&quot;20148&quot; value=&quot;5&quot;/&gt;&lt;property id=&quot;20300&quot; value=&quot;Slide 103 - &amp;quot;Reference case 16” MULTI/JOINT® 3057 Plus &amp;quot;&quot;/&gt;&lt;property id=&quot;20307&quot; value=&quot;358&quot;/&gt;&lt;/object&gt;&lt;object type=&quot;3&quot; unique_id=&quot;10106&quot;&gt;&lt;property id=&quot;20148&quot; value=&quot;5&quot;/&gt;&lt;property id=&quot;20300&quot; value=&quot;Slide 104 - &amp;quot;Reference case 14” MULTI/JOINT® 3007 Plus &amp;quot;&quot;/&gt;&lt;property id=&quot;20307&quot; value=&quot;359&quot;/&gt;&lt;/object&gt;&lt;object type=&quot;3&quot; unique_id=&quot;10107&quot;&gt;&lt;property id=&quot;20148&quot; value=&quot;5&quot;/&gt;&lt;property id=&quot;20300&quot; value=&quot;Slide 105 - &amp;quot;Reference case 14” MULTI/JOINT® 3007 Plus &amp;quot;&quot;/&gt;&lt;property id=&quot;20307&quot; value=&quot;360&quot;/&gt;&lt;/object&gt;&lt;object type=&quot;3&quot; unique_id=&quot;10108&quot;&gt;&lt;property id=&quot;20148&quot; value=&quot;5&quot;/&gt;&lt;property id=&quot;20300&quot; value=&quot;Slide 106 - &amp;quot;MULTI/JOINT® 3000 Plus: the cleaner original&amp;quot;&quot;/&gt;&lt;property id=&quot;20307&quot; value=&quot;361&quot;/&gt;&lt;/object&gt;&lt;object type=&quot;3&quot; unique_id=&quot;10109&quot;&gt;&lt;property id=&quot;20148&quot; value=&quot;5&quot;/&gt;&lt;property id=&quot;20300&quot; value=&quot;Slide 107 - &amp;quot;MULTI/JOINT®:  Other technical aspects&amp;quot;&quot;/&gt;&lt;property id=&quot;20307&quot; value=&quot;362&quot;/&gt;&lt;/object&gt;&lt;object type=&quot;3&quot; unique_id=&quot;10110&quot;&gt;&lt;property id=&quot;20148&quot; value=&quot;5&quot;/&gt;&lt;property id=&quot;20300&quot; value=&quot;Slide 108 - &amp;quot;Other technical aspects:  Inserts&amp;quot;&quot;/&gt;&lt;property id=&quot;20307&quot; value=&quot;363&quot;/&gt;&lt;/object&gt;&lt;object type=&quot;3&quot; unique_id=&quot;10111&quot;&gt;&lt;property id=&quot;20148&quot; value=&quot;5&quot;/&gt;&lt;property id=&quot;20300&quot; value=&quot;Slide 109 - &amp;quot;Other technical aspects:  Bolts and nuts&amp;quot;&quot;/&gt;&lt;property id=&quot;20307&quot; value=&quot;364&quot;/&gt;&lt;/object&gt;&lt;object type=&quot;3&quot; unique_id=&quot;10112&quot;&gt;&lt;property id=&quot;20148&quot; value=&quot;5&quot;/&gt;&lt;property id=&quot;20300&quot; value=&quot;Slide 110 - &amp;quot;Other technical aspects:  Separated and misaligned bolt sets&amp;quot;&quot;/&gt;&lt;property id=&quot;20307&quot; value=&quot;365&quot;/&gt;&lt;/object&gt;&lt;object type=&quot;3&quot; unique_id=&quot;10113&quot;&gt;&lt;property id=&quot;20148&quot; value=&quot;5&quot;/&gt;&lt;property id=&quot;20300&quot; value=&quot;Slide 111 - &amp;quot;Other technical aspects:  Angularity&amp;quot;&quot;/&gt;&lt;property id=&quot;20307&quot; value=&quot;366&quot;/&gt;&lt;/object&gt;&lt;object type=&quot;3&quot; unique_id=&quot;10114&quot;&gt;&lt;property id=&quot;20148&quot; value=&quot;5&quot;/&gt;&lt;property id=&quot;20300&quot; value=&quot;Slide 112 - &amp;quot;Other technical aspects:  Joint gap&amp;quot;&quot;/&gt;&lt;property id=&quot;20307&quot; value=&quot;367&quot;/&gt;&lt;/object&gt;&lt;object type=&quot;3&quot; unique_id=&quot;10115&quot;&gt;&lt;property id=&quot;20148&quot; value=&quot;5&quot;/&gt;&lt;property id=&quot;20300&quot; value=&quot;Slide 113 - &amp;quot;Other technical aspects:  Insertion depth&amp;quot;&quot;/&gt;&lt;property id=&quot;20307&quot; value=&quot;368&quot;/&gt;&lt;/object&gt;&lt;object type=&quot;3&quot; unique_id=&quot;10116&quot;&gt;&lt;property id=&quot;20148&quot; value=&quot;5&quot;/&gt;&lt;property id=&quot;20300&quot; value=&quot;Slide 114 - &amp;quot;Special, replacing valves&amp;quot;&quot;/&gt;&lt;property id=&quot;20307&quot; value=&quot;369&quot;/&gt;&lt;/object&gt;&lt;object type=&quot;3&quot; unique_id=&quot;10117&quot;&gt;&lt;property id=&quot;20148&quot; value=&quot;5&quot;/&gt;&lt;property id=&quot;20300&quot; value=&quot;Slide 115 - &amp;quot;Other technical aspects:  Norms &amp;amp; Certification&amp;quot;&quot;/&gt;&lt;property id=&quot;20307&quot; value=&quot;370&quot;/&gt;&lt;/object&gt;&lt;object type=&quot;3&quot; unique_id=&quot;10118&quot;&gt;&lt;property id=&quot;20148&quot; value=&quot;5&quot;/&gt;&lt;property id=&quot;20300&quot; value=&quot;Slide 116 - &amp;quot;Other technical aspects:  Norm compliance MULTI/JOINT®&amp;quot;&quot;/&gt;&lt;property id=&quot;20307&quot; value=&quot;371&quot;/&gt;&lt;/object&gt;&lt;object type=&quot;3&quot; unique_id=&quot;10119&quot;&gt;&lt;property id=&quot;20148&quot; value=&quot;5&quot;/&gt;&lt;property id=&quot;20300&quot; value=&quot;Slide 117 - &amp;quot;The advantages of the RESICOAT® coating &amp;quot;&quot;/&gt;&lt;property id=&quot;20307&quot; value=&quot;372&quot;/&gt;&lt;/object&gt;&lt;object type=&quot;3&quot; unique_id=&quot;10120&quot;&gt;&lt;property id=&quot;20148&quot; value=&quot;5&quot;/&gt;&lt;property id=&quot;20300&quot; value=&quot;Slide 118 - &amp;quot;Re-usable &amp;quot;&quot;/&gt;&lt;property id=&quot;20307&quot; value=&quot;373&quot;/&gt;&lt;/object&gt;&lt;object type=&quot;3&quot; unique_id=&quot;10121&quot;&gt;&lt;property id=&quot;20148&quot; value=&quot;5&quot;/&gt;&lt;property id=&quot;20300&quot; value=&quot;Slide 119 - &amp;quot;Customer Benefits MULTI/JOINT® Summary&amp;quot;&quot;/&gt;&lt;property id=&quot;20307&quot; value=&quot;374&quot;/&gt;&lt;/object&gt;&lt;object type=&quot;3&quot; unique_id=&quot;10122&quot;&gt;&lt;property id=&quot;20148&quot; value=&quot;5&quot;/&gt;&lt;property id=&quot;20300&quot; value=&quot;Slide 120 - &amp;quot;Customer Benefits MULTI/JOINT® Summary&amp;quot;&quot;/&gt;&lt;property id=&quot;20307&quot; value=&quot;375&quot;/&gt;&lt;/object&gt;&lt;object type=&quot;3&quot; unique_id=&quot;10123&quot;&gt;&lt;property id=&quot;20148&quot; value=&quot;5&quot;/&gt;&lt;property id=&quot;20300&quot; value=&quot;Slide 121 - &amp;quot;This is why you use MULTI/JOINT® products!&amp;quot;&quot;/&gt;&lt;property id=&quot;20307&quot; value=&quot;376&quot;/&gt;&lt;/object&gt;&lt;object type=&quot;3&quot; unique_id=&quot;10124&quot;&gt;&lt;property id=&quot;20148&quot; value=&quot;5&quot;/&gt;&lt;property id=&quot;20300&quot; value=&quot;Slide 122 - &amp;quot;Georg Fischer Waga N.V., Product overview:&amp;quot;&quot;/&gt;&lt;property id=&quot;20307&quot; value=&quot;377&quot;/&gt;&lt;/object&gt;&lt;object type=&quot;3&quot; unique_id=&quot;10125&quot;&gt;&lt;property id=&quot;20148&quot; value=&quot;5&quot;/&gt;&lt;property id=&quot;20300&quot; value=&quot;Slide 123 - &amp;quot;MULTI/JOINT® XL&amp;quot;&quot;/&gt;&lt;property id=&quot;20307&quot; value=&quot;378&quot;/&gt;&lt;/object&gt;&lt;object type=&quot;3&quot; unique_id=&quot;10126&quot;&gt;&lt;property id=&quot;20148&quot; value=&quot;5&quot;/&gt;&lt;property id=&quot;20300&quot; value=&quot;Slide 124 - &amp;quot;MULTI/JOINT® XL&amp;quot;&quot;/&gt;&lt;property id=&quot;20307&quot; value=&quot;379&quot;/&gt;&lt;/object&gt;&lt;object type=&quot;3&quot; unique_id=&quot;10127&quot;&gt;&lt;property id=&quot;20148&quot; value=&quot;5&quot;/&gt;&lt;property id=&quot;20300&quot; value=&quot;Slide 125 - &amp;quot;Field of application MULTI/JOINT® XL&amp;quot;&quot;/&gt;&lt;property id=&quot;20307&quot; value=&quot;380&quot;/&gt;&lt;/object&gt;&lt;object type=&quot;3&quot; unique_id=&quot;10128&quot;&gt;&lt;property id=&quot;20148&quot; value=&quot;5&quot;/&gt;&lt;property id=&quot;20300&quot; value=&quot;Slide 126 - &amp;quot;MULTI/JOINT® XL specifications:&amp;quot;&quot;/&gt;&lt;property id=&quot;20307&quot; value=&quot;381&quot;/&gt;&lt;/object&gt;&lt;object type=&quot;3&quot; unique_id=&quot;10129&quot;&gt;&lt;property id=&quot;20148&quot; value=&quot;5&quot;/&gt;&lt;property id=&quot;20300&quot; value=&quot;Slide 127 - &amp;quot;MULTI/JOINT® XL – The dimensions&amp;quot;&quot;/&gt;&lt;property id=&quot;20307&quot; value=&quot;382&quot;/&gt;&lt;/object&gt;&lt;object type=&quot;3&quot; unique_id=&quot;10130&quot;&gt;&lt;property id=&quot;20148&quot; value=&quot;5&quot;/&gt;&lt;property id=&quot;20300&quot; value=&quot;Slide 128 - &amp;quot;MULTI/JOINT® XL The sealing principle&amp;quot;&quot;/&gt;&lt;property id=&quot;20307&quot; value=&quot;383&quot;/&gt;&lt;/object&gt;&lt;object type=&quot;3&quot; unique_id=&quot;10131&quot;&gt;&lt;property id=&quot;20148&quot; value=&quot;5&quot;/&gt;&lt;property id=&quot;20300&quot; value=&quot;Slide 129 - &amp;quot;MULTI/JOINT® XL:   BIG IN JAPAN&amp;quot;&quot;/&gt;&lt;property id=&quot;20307&quot; value=&quot;384&quot;/&gt;&lt;/object&gt;&lt;object type=&quot;3&quot; unique_id=&quot;10132&quot;&gt;&lt;property id=&quot;20148&quot; value=&quot;5&quot;/&gt;&lt;property id=&quot;20300&quot; value=&quot;Slide 130 - &amp;quot;MULTI/JOINT® XL:   BIG IN HUNGARY&amp;quot;&quot;/&gt;&lt;property id=&quot;20307&quot; value=&quot;385&quot;/&gt;&lt;/object&gt;&lt;object type=&quot;3&quot; unique_id=&quot;10133&quot;&gt;&lt;property id=&quot;20148&quot; value=&quot;5&quot;/&gt;&lt;property id=&quot;20300&quot; value=&quot;Slide 131 - &amp;quot;MULTI/JOINT® XL:   BIG IN SWITZERLAND&amp;quot;&quot;/&gt;&lt;property id=&quot;20307&quot; value=&quot;386&quot;/&gt;&lt;/object&gt;&lt;object type=&quot;3&quot; unique_id=&quot;10134&quot;&gt;&lt;property id=&quot;20148&quot; value=&quot;5&quot;/&gt;&lt;property id=&quot;20300&quot; value=&quot;Slide 132 - &amp;quot;MULTI/JOINT® XL:   BIG IN UK&amp;quot;&quot;/&gt;&lt;property id=&quot;20307&quot; value=&quot;387&quot;/&gt;&lt;/object&gt;&lt;object type=&quot;3&quot; unique_id=&quot;10135&quot;&gt;&lt;property id=&quot;20148&quot; value=&quot;5&quot;/&gt;&lt;property id=&quot;20300&quot; value=&quot;Slide 133 - &amp;quot;Summary MULTI/JOINT® XL&amp;quot;&quot;/&gt;&lt;property id=&quot;20307&quot; value=&quot;388&quot;/&gt;&lt;/object&gt;&lt;object type=&quot;3&quot; unique_id=&quot;10136&quot;&gt;&lt;property id=&quot;20148&quot; value=&quot;5&quot;/&gt;&lt;property id=&quot;20300&quot; value=&quot;Slide 134 - &amp;quot;MULTI/JOINT® XL in practice:&amp;quot;&quot;/&gt;&lt;property id=&quot;20307&quot; value=&quot;389&quot;/&gt;&lt;/object&gt;&lt;object type=&quot;3&quot; unique_id=&quot;10137&quot;&gt;&lt;property id=&quot;20148&quot; value=&quot;5&quot;/&gt;&lt;property id=&quot;20300&quot; value=&quot;Slide 135 - &amp;quot;MULTI/JOINT® XL&amp;quot;&quot;/&gt;&lt;property id=&quot;20307&quot; value=&quot;390&quot;/&gt;&lt;/object&gt;&lt;object type=&quot;3&quot; unique_id=&quot;10138&quot;&gt;&lt;property id=&quot;20148&quot; value=&quot;5&quot;/&gt;&lt;property id=&quot;20300&quot; value=&quot;Slide 136 - &amp;quot;Georg Fischer Waga N.V., Product overview:&amp;quot;&quot;/&gt;&lt;property id=&quot;20307&quot; value=&quot;391&quot;/&gt;&lt;/object&gt;&lt;object type=&quot;3&quot; unique_id=&quot;10139&quot;&gt;&lt;property id=&quot;20148&quot; value=&quot;5&quot;/&gt;&lt;property id=&quot;20300&quot; value=&quot;Slide 137 - &amp;quot;Meet the ST-System&amp;quot;&quot;/&gt;&lt;property id=&quot;20307&quot; value=&quot;392&quot;/&gt;&lt;/object&gt;&lt;object type=&quot;3&quot; unique_id=&quot;10140&quot;&gt;&lt;property id=&quot;20148&quot; value=&quot;5&quot;/&gt;&lt;property id=&quot;20300&quot; value=&quot;Slide 138 - &amp;quot;ST-System:   BIG IN U.A.E.&amp;quot;&quot;/&gt;&lt;property id=&quot;20307&quot; value=&quot;393&quot;/&gt;&lt;/object&gt;&lt;object type=&quot;3&quot; unique_id=&quot;10141&quot;&gt;&lt;property id=&quot;20148&quot; value=&quot;5&quot;/&gt;&lt;property id=&quot;20300&quot; value=&quot;Slide 139 - &amp;quot;ST-System:   BIG TRAINING&amp;quot;&quot;/&gt;&lt;property id=&quot;20307&quot; value=&quot;394&quot;/&gt;&lt;/object&gt;&lt;object type=&quot;3&quot; unique_id=&quot;10142&quot;&gt;&lt;property id=&quot;20148&quot; value=&quot;5&quot;/&gt;&lt;property id=&quot;20300&quot; value=&quot;Slide 140 - &amp;quot;Georg Fischer Waga N.V., Product overview:&amp;quot;&quot;/&gt;&lt;property id=&quot;20307&quot; value=&quot;395&quot;/&gt;&lt;/object&gt;&lt;object type=&quot;3&quot; unique_id=&quot;10143&quot;&gt;&lt;property id=&quot;20148&quot; value=&quot;5&quot;/&gt;&lt;property id=&quot;20300&quot; value=&quot;Slide 141 - &amp;quot;Plast/Joint&amp;quot;&quot;/&gt;&lt;property id=&quot;20307&quot; value=&quot;396&quot;/&gt;&lt;/object&gt;&lt;object type=&quot;3&quot; unique_id=&quot;10144&quot;&gt;&lt;property id=&quot;20148&quot; value=&quot;5&quot;/&gt;&lt;property id=&quot;20300&quot; value=&quot;Slide 142 - &amp;quot;Field of application Plast/Joint &amp;quot;&quot;/&gt;&lt;property id=&quot;20307&quot; value=&quot;397&quot;/&gt;&lt;/object&gt;&lt;object type=&quot;3&quot; unique_id=&quot;10145&quot;&gt;&lt;property id=&quot;20148&quot; value=&quot;5&quot;/&gt;&lt;property id=&quot;20300&quot; value=&quot;Slide 143 - &amp;quot;Plast/Joint Applications&amp;quot;&quot;/&gt;&lt;property id=&quot;20307&quot; value=&quot;398&quot;/&gt;&lt;/object&gt;&lt;object type=&quot;3&quot; unique_id=&quot;10146&quot;&gt;&lt;property id=&quot;20148&quot; value=&quot;5&quot;/&gt;&lt;property id=&quot;20300&quot; value=&quot;Slide 144 - &amp;quot;Plast/Joint &amp;amp;#x09; Material specification&amp;quot;&quot;/&gt;&lt;property id=&quot;20307&quot; value=&quot;399&quot;/&gt;&lt;/object&gt;&lt;object type=&quot;3&quot; unique_id=&quot;10147&quot;&gt;&lt;property id=&quot;20148&quot; value=&quot;5&quot;/&gt;&lt;property id=&quot;20300&quot; value=&quot;Slide 145 - &amp;quot;Plast/Joint Multi lip Gasket&amp;quot;&quot;/&gt;&lt;property id=&quot;20307&quot; value=&quot;400&quot;/&gt;&lt;/object&gt;&lt;object type=&quot;3&quot; unique_id=&quot;10148&quot;&gt;&lt;property id=&quot;20148&quot; value=&quot;5&quot;/&gt;&lt;property id=&quot;20300&quot; value=&quot;Slide 146 - &amp;quot;Plast/Joint Features &amp;quot;&quot;/&gt;&lt;property id=&quot;20307&quot; value=&quot;401&quot;/&gt;&lt;/object&gt;&lt;object type=&quot;3&quot; unique_id=&quot;10149&quot;&gt;&lt;property id=&quot;20148&quot; value=&quot;5&quot;/&gt;&lt;property id=&quot;20300&quot; value=&quot;Slide 147 - &amp;quot;Plast/Joint® installation in gas&amp;quot;&quot;/&gt;&lt;property id=&quot;20307&quot; value=&quot;402&quot;/&gt;&lt;/object&gt;&lt;object type=&quot;3&quot; unique_id=&quot;10150&quot;&gt;&lt;property id=&quot;20148&quot; value=&quot;5&quot;/&gt;&lt;property id=&quot;20300&quot; value=&quot;Slide 148 - &amp;quot;Inserts for gas applications&amp;quot;&quot;/&gt;&lt;property id=&quot;20307&quot; value=&quot;403&quot;/&gt;&lt;/object&gt;&lt;object type=&quot;3&quot; unique_id=&quot;10151&quot;&gt;&lt;property id=&quot;20148&quot; value=&quot;5&quot;/&gt;&lt;property id=&quot;20300&quot; value=&quot;Slide 149 - &amp;quot;The advantages of the RESICOAT® coating &amp;quot;&quot;/&gt;&lt;property id=&quot;20307&quot; value=&quot;404&quot;/&gt;&lt;/object&gt;&lt;object type=&quot;3&quot; unique_id=&quot;10152&quot;&gt;&lt;property id=&quot;20148&quot; value=&quot;5&quot;/&gt;&lt;property id=&quot;20300&quot; value=&quot;Slide 150 - &amp;quot;Plast/Joint  Summary&amp;quot;&quot;/&gt;&lt;property id=&quot;20307&quot; value=&quot;405&quot;/&gt;&lt;/object&gt;&lt;object type=&quot;3&quot; unique_id=&quot;10153&quot;&gt;&lt;property id=&quot;20148&quot; value=&quot;5&quot;/&gt;&lt;property id=&quot;20300&quot; value=&quot;Slide 151 - &amp;quot;Plast/Joint in practice:&amp;quot;&quot;/&gt;&lt;property id=&quot;20307&quot; value=&quot;406&quot;/&gt;&lt;/object&gt;&lt;object type=&quot;3&quot; unique_id=&quot;10154&quot;&gt;&lt;property id=&quot;20148&quot; value=&quot;5&quot;/&gt;&lt;property id=&quot;20300&quot; value=&quot;Slide 152 - &amp;quot;Georg Fischer Waga N.V., Product overview:&amp;quot;&quot;/&gt;&lt;property id=&quot;20307&quot; value=&quot;407&quot;/&gt;&lt;/object&gt;&lt;object type=&quot;3&quot; unique_id=&quot;10155&quot;&gt;&lt;property id=&quot;20148&quot; value=&quot;5&quot;/&gt;&lt;property id=&quot;20300&quot; value=&quot;Slide 153 - &amp;quot;FGR stainless steel pipe couplings&amp;quot;&quot;/&gt;&lt;property id=&quot;20307&quot; value=&quot;408&quot;/&gt;&lt;/object&gt;&lt;object type=&quot;3&quot; unique_id=&quot;10156&quot;&gt;&lt;property id=&quot;20148&quot; value=&quot;5&quot;/&gt;&lt;property id=&quot;20300&quot; value=&quot;Slide 154 - &amp;quot;FGR; Flex, Grip, Rep&amp;quot;&quot;/&gt;&lt;property id=&quot;20307&quot; value=&quot;409&quot;/&gt;&lt;/object&gt;&lt;object type=&quot;3&quot; unique_id=&quot;10157&quot;&gt;&lt;property id=&quot;20148&quot; value=&quot;5&quot;/&gt;&lt;property id=&quot;20300&quot; value=&quot;Slide 155 - &amp;quot;Features&amp;quot;&quot;/&gt;&lt;property id=&quot;20307&quot; value=&quot;410&quot;/&gt;&lt;/object&gt;&lt;object type=&quot;3&quot; unique_id=&quot;10158&quot;&gt;&lt;property id=&quot;20148&quot; value=&quot;5&quot;/&gt;&lt;property id=&quot;20300&quot; value=&quot;Slide 156 - &amp;quot;Protection and grip ring&amp;quot;&quot;/&gt;&lt;property id=&quot;20307&quot; value=&quot;411&quot;/&gt;&lt;/object&gt;&lt;object type=&quot;3&quot; unique_id=&quot;10159&quot;&gt;&lt;property id=&quot;20148&quot; value=&quot;5&quot;/&gt;&lt;property id=&quot;20300&quot; value=&quot;Slide 157 - &amp;quot;Tolerances&amp;quot;&quot;/&gt;&lt;property id=&quot;20307&quot; value=&quot;412&quot;/&gt;&lt;/object&gt;&lt;object type=&quot;3&quot; unique_id=&quot;10160&quot;&gt;&lt;property id=&quot;20148&quot; value=&quot;5&quot;/&gt;&lt;property id=&quot;20300&quot; value=&quot;Slide 158 - &amp;quot;Comparison of size, weight, installation time&amp;quot;&quot;/&gt;&lt;property id=&quot;20307&quot; value=&quot;413&quot;/&gt;&lt;/object&gt;&lt;object type=&quot;3&quot; unique_id=&quot;10161&quot;&gt;&lt;property id=&quot;20148&quot; value=&quot;5&quot;/&gt;&lt;property id=&quot;20300&quot; value=&quot;Slide 159 - &amp;quot;Advantages&amp;quot;&quot;/&gt;&lt;property id=&quot;20307&quot; value=&quot;414&quot;/&gt;&lt;/object&gt;&lt;object type=&quot;3&quot; unique_id=&quot;10162&quot;&gt;&lt;property id=&quot;20148&quot; value=&quot;5&quot;/&gt;&lt;property id=&quot;20300&quot; value=&quot;Slide 160 - &amp;quot;Georg Fischer Waga N.V., Product overview:&amp;quot;&quot;/&gt;&lt;property id=&quot;20307&quot; value=&quot;415&quot;/&gt;&lt;/object&gt;&lt;object type=&quot;3&quot; unique_id=&quot;10163&quot;&gt;&lt;property id=&quot;20148&quot; value=&quot;5&quot;/&gt;&lt;property id=&quot;20300&quot; value=&quot;Slide 161 - &amp;quot;Multi/Saddle Plus&amp;quot;&quot;/&gt;&lt;property id=&quot;20307&quot; value=&quot;416&quot;/&gt;&lt;/object&gt;&lt;object type=&quot;3&quot; unique_id=&quot;10164&quot;&gt;&lt;property id=&quot;20148&quot; value=&quot;5&quot;/&gt;&lt;property id=&quot;20300&quot; value=&quot;Slide 162 - &amp;quot;Multi/Saddle Plus MS+ 201 – MS+ 301  &amp;quot;&quot;/&gt;&lt;property id=&quot;20307&quot; value=&quot;417&quot;/&gt;&lt;/object&gt;&lt;object type=&quot;3&quot; unique_id=&quot;10165&quot;&gt;&lt;property id=&quot;20148&quot; value=&quot;5&quot;/&gt;&lt;property id=&quot;20300&quot; value=&quot;Slide 163 - &amp;quot;Multi/Saddle Plus  MS+ 301&amp;quot;&quot;/&gt;&lt;property id=&quot;20307&quot; value=&quot;418&quot;/&gt;&lt;/object&gt;&lt;object type=&quot;3&quot; unique_id=&quot;10166&quot;&gt;&lt;property id=&quot;20148&quot; value=&quot;5&quot;/&gt;&lt;property id=&quot;20300&quot; value=&quot;Slide 164 - &amp;quot;Multi/Saddle Plus  MS+ 201&amp;quot;&quot;/&gt;&lt;property id=&quot;20307&quot; value=&quot;419&quot;/&gt;&lt;/object&gt;&lt;object type=&quot;3&quot; unique_id=&quot;10167&quot;&gt;&lt;property id=&quot;20148&quot; value=&quot;5&quot;/&gt;&lt;property id=&quot;20300&quot; value=&quot;Slide 165 - &amp;quot;Multi/Saddle Plus  Straps&amp;quot;&quot;/&gt;&lt;property id=&quot;20307&quot; value=&quot;420&quot;/&gt;&lt;/object&gt;&lt;object type=&quot;3&quot; unique_id=&quot;10168&quot;&gt;&lt;property id=&quot;20148&quot; value=&quot;5&quot;/&gt;&lt;property id=&quot;20300&quot; value=&quot;Slide 166 - &amp;quot;Other type and accessories&amp;quot;&quot;/&gt;&lt;property id=&quot;20307&quot; value=&quot;421&quot;/&gt;&lt;/object&gt;&lt;object type=&quot;3&quot; unique_id=&quot;10169&quot;&gt;&lt;property id=&quot;20148&quot; value=&quot;5&quot;/&gt;&lt;property id=&quot;20300&quot; value=&quot;Slide 167 - &amp;quot;Hot Tapping W400 &amp;amp; Multi/Saddle Plus 201&amp;quot;&quot;/&gt;&lt;property id=&quot;20307&quot; value=&quot;422&quot;/&gt;&lt;/object&gt;&lt;object type=&quot;3&quot; unique_id=&quot;10170&quot;&gt;&lt;property id=&quot;20148&quot; value=&quot;5&quot;/&gt;&lt;property id=&quot;20300&quot; value=&quot;Slide 168 - &amp;quot;Georg Fischer Waga N.V., Product overview:&amp;quot;&quot;/&gt;&lt;property id=&quot;20307&quot; value=&quot;423&quot;/&gt;&lt;/object&gt;&lt;object type=&quot;3&quot; unique_id=&quot;10171&quot;&gt;&lt;property id=&quot;20148&quot; value=&quot;5&quot;/&gt;&lt;property id=&quot;20300&quot; value=&quot;Slide 169 - &amp;quot;Drilling device W400 &amp;quot;&quot;/&gt;&lt;property id=&quot;20307&quot; value=&quot;424&quot;/&gt;&lt;/object&gt;&lt;object type=&quot;3&quot; unique_id=&quot;10172&quot;&gt;&lt;property id=&quot;20148&quot; value=&quot;5&quot;/&gt;&lt;property id=&quot;20300&quot; value=&quot;Slide 170 - &amp;quot;Drilling device W410 flange&amp;quot;&quot;/&gt;&lt;property id=&quot;20307&quot; value=&quot;425&quot;/&gt;&lt;/object&gt;&lt;object type=&quot;3&quot; unique_id=&quot;10173&quot;&gt;&lt;property id=&quot;20148&quot; value=&quot;5&quot;/&gt;&lt;property id=&quot;20300&quot; value=&quot;Slide 171 - &amp;quot;Drilling device W410 spigot end&amp;quot;&quot;/&gt;&lt;property id=&quot;20307&quot; value=&quot;426&quot;/&gt;&lt;/object&gt;&lt;object type=&quot;3&quot; unique_id=&quot;10174&quot;&gt;&lt;property id=&quot;20148&quot; value=&quot;5&quot;/&gt;&lt;property id=&quot;20300&quot; value=&quot;Slide 172 - &amp;quot;Drilling device W410&amp;quot;&quot;/&gt;&lt;property id=&quot;20307&quot; value=&quot;427&quot;/&gt;&lt;/object&gt;&lt;object type=&quot;3&quot; unique_id=&quot;10175&quot;&gt;&lt;property id=&quot;20148&quot; value=&quot;5&quot;/&gt;&lt;property id=&quot;20300&quot; value=&quot;Slide 173 - &amp;quot;Selection of parts for the W410  &amp;quot;&quot;/&gt;&lt;property id=&quot;20307&quot; value=&quot;428&quot;/&gt;&lt;/object&gt;&lt;object type=&quot;3&quot; unique_id=&quot;10176&quot;&gt;&lt;property id=&quot;20148&quot; value=&quot;5&quot;/&gt;&lt;property id=&quot;20300&quot; value=&quot;Slide 174 - &amp;quot;Drill shaft selection&amp;quot;&quot;/&gt;&lt;property id=&quot;20307&quot; value=&quot;429&quot;/&gt;&lt;/object&gt;&lt;object type=&quot;3&quot; unique_id=&quot;10177&quot;&gt;&lt;property id=&quot;20148&quot; value=&quot;5&quot;/&gt;&lt;property id=&quot;20300&quot; value=&quot;Slide 175 - &amp;quot;Length of drill shaft selection &amp;quot;&quot;/&gt;&lt;property id=&quot;20307&quot; value=&quot;430&quot;/&gt;&lt;/object&gt;&lt;object type=&quot;3&quot; unique_id=&quot;10178&quot;&gt;&lt;property id=&quot;20148&quot; value=&quot;5&quot;/&gt;&lt;property id=&quot;20300&quot; value=&quot;Slide 176 - &amp;quot;Flange selection &amp;quot;&quot;/&gt;&lt;property id=&quot;20307&quot; value=&quot;431&quot;/&gt;&lt;/object&gt;&lt;object type=&quot;3&quot; unique_id=&quot;10179&quot;&gt;&lt;property id=&quot;20148&quot; value=&quot;5&quot;/&gt;&lt;property id=&quot;20300&quot; value=&quot;Slide 177 - &amp;quot;Cup drill and mandrel selection &amp;quot;&quot;/&gt;&lt;property id=&quot;20307&quot; value=&quot;432&quot;/&gt;&lt;/object&gt;&lt;object type=&quot;3&quot; unique_id=&quot;10180&quot;&gt;&lt;property id=&quot;20148&quot; value=&quot;5&quot;/&gt;&lt;property id=&quot;20300&quot; value=&quot;Slide 178 - &amp;quot;Cup drill length selection for PE drilling&amp;quot;&quot;/&gt;&lt;property id=&quot;20307&quot; value=&quot;433&quot;/&gt;&lt;/object&gt;&lt;object type=&quot;3&quot; unique_id=&quot;10181&quot;&gt;&lt;property id=&quot;20148&quot; value=&quot;5&quot;/&gt;&lt;property id=&quot;20300&quot; value=&quot;Slide 179 - &amp;quot;Technical advise &amp;quot;&quot;/&gt;&lt;property id=&quot;20307&quot; value=&quot;434&quot;/&gt;&lt;/object&gt;&lt;object type=&quot;3&quot; unique_id=&quot;10182&quot;&gt;&lt;property id=&quot;20148&quot; value=&quot;5&quot;/&gt;&lt;property id=&quot;20300&quot; value=&quot;Slide 180 - &amp;quot;Why use the Waga drilling device?&amp;quot;&quot;/&gt;&lt;property id=&quot;20307&quot; value=&quot;435&quot;/&gt;&lt;/object&gt;&lt;object type=&quot;3&quot; unique_id=&quot;10183&quot;&gt;&lt;property id=&quot;20148&quot; value=&quot;5&quot;/&gt;&lt;property id=&quot;20300&quot; value=&quot;Slide 181 - &amp;quot;Georg Fischer Waga N.V., Product overview:&amp;quot;&quot;/&gt;&lt;property id=&quot;20307&quot; value=&quot;436&quot;/&gt;&lt;/object&gt;&lt;object type=&quot;3&quot; unique_id=&quot;10184&quot;&gt;&lt;property id=&quot;20148&quot; value=&quot;5&quot;/&gt;&lt;property id=&quot;20300&quot; value=&quot;Slide 182 - &amp;quot;Multi/Clamp Stainless Steel Repair Clamps&amp;quot;&quot;/&gt;&lt;property id=&quot;20307&quot; value=&quot;437&quot;/&gt;&lt;/object&gt;&lt;object type=&quot;3&quot; unique_id=&quot;10185&quot;&gt;&lt;property id=&quot;20148&quot; value=&quot;5&quot;/&gt;&lt;property id=&quot;20300&quot; value=&quot;Slide 183 - &amp;quot;Multi/Clamp Product line overview&amp;quot;&quot;/&gt;&lt;property id=&quot;20307&quot; value=&quot;438&quot;/&gt;&lt;/object&gt;&lt;object type=&quot;3&quot; unique_id=&quot;10186&quot;&gt;&lt;property id=&quot;20148&quot; value=&quot;5&quot;/&gt;&lt;property id=&quot;20300&quot; value=&quot;Slide 184 - &amp;quot;Multi/Clamp Repair clamps, for under pressure repair&amp;quot;&quot;/&gt;&lt;property id=&quot;20307&quot; value=&quot;439&quot;/&gt;&lt;/object&gt;&lt;object type=&quot;3&quot; unique_id=&quot;10187&quot;&gt;&lt;property id=&quot;20148&quot; value=&quot;5&quot;/&gt;&lt;property id=&quot;20300&quot; value=&quot;Slide 185 - &amp;quot;Water main broken, installation procedure&amp;quot;&quot;/&gt;&lt;property id=&quot;20307&quot; value=&quot;440&quot;/&gt;&lt;/object&gt;&lt;object type=&quot;3&quot; unique_id=&quot;10188&quot;&gt;&lt;property id=&quot;20148&quot; value=&quot;5&quot;/&gt;&lt;property id=&quot;20300&quot; value=&quot;Slide 186 - &amp;quot;Leaking point detection&amp;quot;&quot;/&gt;&lt;property id=&quot;20307&quot; value=&quot;441&quot;/&gt;&lt;/object&gt;&lt;object type=&quot;3&quot; unique_id=&quot;10189&quot;&gt;&lt;property id=&quot;20148&quot; value=&quot;5&quot;/&gt;&lt;property id=&quot;20300&quot; value=&quot;Slide 187 - &amp;quot;Mounting the repair clamp&amp;quot;&quot;/&gt;&lt;property id=&quot;20307&quot; value=&quot;442&quot;/&gt;&lt;/object&gt;&lt;object type=&quot;3&quot; unique_id=&quot;10190&quot;&gt;&lt;property id=&quot;20148&quot; value=&quot;5&quot;/&gt;&lt;property id=&quot;20300&quot; value=&quot;Slide 188 - &amp;quot;Tightening the bolts with the proper torque&amp;quot;&quot;/&gt;&lt;property id=&quot;20307&quot; value=&quot;443&quot;/&gt;&lt;/object&gt;&lt;object type=&quot;3&quot; unique_id=&quot;10191&quot;&gt;&lt;property id=&quot;20148&quot; value=&quot;5&quot;/&gt;&lt;property id=&quot;20300&quot; value=&quot;Slide 189 - &amp;quot;Open flush point to release remaining air out of the system, finishing the installation&amp;quot;&quot;/&gt;&lt;property id=&quot;20307&quot; value=&quot;444&quot;/&gt;&lt;/object&gt;&lt;object type=&quot;3&quot; unique_id=&quot;10192&quot;&gt;&lt;property id=&quot;20148&quot; value=&quot;5&quot;/&gt;&lt;property id=&quot;20300&quot; value=&quot;Slide 190 - &amp;quot;Multi/Clamp&amp;quot;&quot;/&gt;&lt;property id=&quot;20307&quot; value=&quot;445&quot;/&gt;&lt;/object&gt;&lt;object type=&quot;3&quot; unique_id=&quot;10193&quot;&gt;&lt;property id=&quot;20148&quot; value=&quot;5&quot;/&gt;&lt;property id=&quot;20300&quot; value=&quot;Slide 191 - &amp;quot;Multi/Clamp Thread and Flange&amp;quot;&quot;/&gt;&lt;property id=&quot;20307&quot; value=&quot;446&quot;/&gt;&lt;/object&gt;&lt;object type=&quot;3&quot; unique_id=&quot;10194&quot;&gt;&lt;property id=&quot;20148&quot; value=&quot;5&quot;/&gt;&lt;property id=&quot;20300&quot; value=&quot;Slide 192 - &amp;quot;Multi/Clamp Flange mounting&amp;quot;&quot;/&gt;&lt;property id=&quot;20307&quot; value=&quot;447&quot;/&gt;&lt;/object&gt;&lt;object type=&quot;3&quot; unique_id=&quot;10195&quot;&gt;&lt;property id=&quot;20148&quot; value=&quot;5&quot;/&gt;&lt;property id=&quot;20300&quot; value=&quot;Slide 193 - &amp;quot;Specials: &amp;amp;#x09;Multi/Clamp Split Barrel for under pressure &amp;amp;#x09;&amp;amp;#x09;repair of leaking bell joints DN50 – DN1500&amp;quot;&quot;/&gt;&lt;property id=&quot;20307&quot; value=&quot;448&quot;/&gt;&lt;/object&gt;&lt;object type=&quot;3&quot; unique_id=&quot;10196&quot;&gt;&lt;property id=&quot;20148&quot; value=&quot;5&quot;/&gt;&lt;property id=&quot;20300&quot; value=&quot;Slide 194 - &amp;quot;Specials: &amp;amp;#x09;Multi/Clamp Split Barrel for under pressure &amp;amp;#x09;&amp;amp;#x09;repair of leaking bell joints DN50 – DN1500&amp;quot;&quot;/&gt;&lt;property id=&quot;20307&quot; value=&quot;449&quot;/&gt;&lt;/object&gt;&lt;object type=&quot;3&quot; unique_id=&quot;10197&quot;&gt;&lt;property id=&quot;20148&quot; value=&quot;5&quot;/&gt;&lt;property id=&quot;20300&quot; value=&quot;Slide 195 - &amp;quot;Specials: &amp;amp;#x09;Multi/Clamp Split Barrel for under pressure &amp;amp;#x09;&amp;amp;#x09;repair of leaking bell joints DN50 – DN1500&amp;quot;&quot;/&gt;&lt;property id=&quot;20307&quot; value=&quot;450&quot;/&gt;&lt;/object&gt;&lt;object type=&quot;3&quot; unique_id=&quot;10198&quot;&gt;&lt;property id=&quot;20148&quot; value=&quot;5&quot;/&gt;&lt;property id=&quot;20300&quot; value=&quot;Slide 196 - &amp;quot;Georg Fischer Waga N.V., Product overview:&amp;quot;&quot;/&gt;&lt;property id=&quot;20307&quot; value=&quot;451&quot;/&gt;&lt;/object&gt;&lt;object type=&quot;3&quot; unique_id=&quot;10199&quot;&gt;&lt;property id=&quot;20148&quot; value=&quot;5&quot;/&gt;&lt;property id=&quot;20300&quot; value=&quot;Slide 197 - &amp;quot;WAL/V Bell Joint leak clamp&amp;quot;&quot;/&gt;&lt;property id=&quot;20307&quot; value=&quot;452&quot;/&gt;&lt;/object&gt;&lt;object type=&quot;3&quot; unique_id=&quot;10200&quot;&gt;&lt;property id=&quot;20148&quot; value=&quot;5&quot;/&gt;&lt;property id=&quot;20300&quot; value=&quot;Slide 198 - &amp;quot;WAL/V Bell Joint leak clamp&amp;quot;&quot;/&gt;&lt;property id=&quot;20307&quot; value=&quot;453&quot;/&gt;&lt;/object&gt;&lt;object type=&quot;3&quot; unique_id=&quot;10201&quot;&gt;&lt;property id=&quot;20148&quot; value=&quot;5&quot;/&gt;&lt;property id=&quot;20300&quot; value=&quot;Slide 199 - &amp;quot;Bell joint leak clamp repair in Denmark&amp;quot;&quot;/&gt;&lt;property id=&quot;20307&quot; value=&quot;454&quot;/&gt;&lt;/object&gt;&lt;object type=&quot;3&quot; unique_id=&quot;10202&quot;&gt;&lt;property id=&quot;20148&quot; value=&quot;5&quot;/&gt;&lt;property id=&quot;20300&quot; value=&quot;Slide 200 - &amp;quot;Bell joint leak clamp repair in Denmark&amp;quot;&quot;/&gt;&lt;property id=&quot;20307&quot; value=&quot;455&quot;/&gt;&lt;/object&gt;&lt;object type=&quot;3&quot; unique_id=&quot;10203&quot;&gt;&lt;property id=&quot;20148&quot; value=&quot;5&quot;/&gt;&lt;property id=&quot;20300&quot; value=&quot;Slide 201 - &amp;quot;Bell joint leak clamp repair in Pale, Bosnia&amp;quot;&quot;/&gt;&lt;property id=&quot;20307&quot; value=&quot;456&quot;/&gt;&lt;/object&gt;&lt;object type=&quot;3&quot; unique_id=&quot;10204&quot;&gt;&lt;property id=&quot;20148&quot; value=&quot;5&quot;/&gt;&lt;property id=&quot;20300&quot; value=&quot;Slide 202 - &amp;quot;Bell joint leak clamp repair in The Hague, The Netherlands&amp;quot;&quot;/&gt;&lt;property id=&quot;20307&quot; value=&quot;457&quot;/&gt;&lt;/object&gt;&lt;object type=&quot;3&quot; unique_id=&quot;10205&quot;&gt;&lt;property id=&quot;20148&quot; value=&quot;5&quot;/&gt;&lt;property id=&quot;20300&quot; value=&quot;Slide 203 - &amp;quot;Table of Contents&amp;quot;&quot;/&gt;&lt;property id=&quot;20307&quot; value=&quot;458&quot;/&gt;&lt;/object&gt;&lt;object type=&quot;3&quot; unique_id=&quot;10206&quot;&gt;&lt;property id=&quot;20148&quot; value=&quot;5&quot;/&gt;&lt;property id=&quot;20300&quot; value=&quot;Slide 204 - &amp;quot;Waga products ensure you:&amp;quot;&quot;/&gt;&lt;property id=&quot;20307&quot; value=&quot;459&quot;/&gt;&lt;/object&gt;&lt;object type=&quot;3&quot; unique_id=&quot;10207&quot;&gt;&lt;property id=&quot;20148&quot; value=&quot;5&quot;/&gt;&lt;property id=&quot;20300&quot; value=&quot;Slide 205 - &amp;quot;PHILOSOPHY OF CHEAP &amp;quot;&quot;/&gt;&lt;property id=&quot;20307&quot; value=&quot;460&quot;/&gt;&lt;/object&gt;&lt;object type=&quot;3&quot; unique_id=&quot;10208&quot;&gt;&lt;property id=&quot;20148&quot; value=&quot;5&quot;/&gt;&lt;property id=&quot;20300&quot; value=&quot;Slide 206 - &amp;quot;Georg Fischer Waga N.V.&amp;quot;&quot;/&gt;&lt;property id=&quot;20307&quot; value=&quot;461&quot;/&gt;&lt;/object&gt;&lt;/object&gt;&lt;object type=&quot;8&quot; unique_id=&quot;10416&quot;&gt;&lt;/object&gt;&lt;/object&gt;&lt;/database&gt;"/>
  <p:tag name="SECTOMILLISECCONVERTED" val="1"/>
  <p:tag name="PRESETATIONTITLE" val="GF Piping Systems"/>
  <p:tag name="AUTHOR" val="Georg Fischer Waga N.V.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Logo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Logo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FooterBand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Logo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Logo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Logo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Logo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FooterBand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Logo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Logo"/>
</p:tagLst>
</file>

<file path=ppt/theme/theme1.xml><?xml version="1.0" encoding="utf-8"?>
<a:theme xmlns:a="http://schemas.openxmlformats.org/drawingml/2006/main" name="GFTemplate">
  <a:themeElements>
    <a:clrScheme name="GFSetA3">
      <a:dk1>
        <a:sysClr val="windowText" lastClr="000000"/>
      </a:dk1>
      <a:lt1>
        <a:sysClr val="window" lastClr="FFFFFF"/>
      </a:lt1>
      <a:dk2>
        <a:srgbClr val="E33184"/>
      </a:dk2>
      <a:lt2>
        <a:srgbClr val="F097C0"/>
      </a:lt2>
      <a:accent1>
        <a:srgbClr val="4B82E6"/>
      </a:accent1>
      <a:accent2>
        <a:srgbClr val="A4BFF1"/>
      </a:accent2>
      <a:accent3>
        <a:srgbClr val="2850BE"/>
      </a:accent3>
      <a:accent4>
        <a:srgbClr val="B4C82D"/>
      </a:accent4>
      <a:accent5>
        <a:srgbClr val="D8E291"/>
      </a:accent5>
      <a:accent6>
        <a:srgbClr val="96A528"/>
      </a:accent6>
      <a:hlink>
        <a:srgbClr val="641EAF"/>
      </a:hlink>
      <a:folHlink>
        <a:srgbClr val="A2005E"/>
      </a:folHlink>
    </a:clrScheme>
    <a:fontScheme name="GF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GFTemplate">
  <a:themeElements>
    <a:clrScheme name="GFSetA3">
      <a:dk1>
        <a:sysClr val="windowText" lastClr="000000"/>
      </a:dk1>
      <a:lt1>
        <a:sysClr val="window" lastClr="FFFFFF"/>
      </a:lt1>
      <a:dk2>
        <a:srgbClr val="FF66CC"/>
      </a:dk2>
      <a:lt2>
        <a:srgbClr val="FFA3E0"/>
      </a:lt2>
      <a:accent1>
        <a:srgbClr val="33ADFF"/>
      </a:accent1>
      <a:accent2>
        <a:srgbClr val="85CEFF"/>
      </a:accent2>
      <a:accent3>
        <a:srgbClr val="1965A3"/>
      </a:accent3>
      <a:accent4>
        <a:srgbClr val="B8B800"/>
      </a:accent4>
      <a:accent5>
        <a:srgbClr val="D4D466"/>
      </a:accent5>
      <a:accent6>
        <a:srgbClr val="747400"/>
      </a:accent6>
      <a:hlink>
        <a:srgbClr val="6E0093"/>
      </a:hlink>
      <a:folHlink>
        <a:srgbClr val="B8008A"/>
      </a:folHlink>
    </a:clrScheme>
    <a:fontScheme name="GF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GFSetA3">
    <a:dk1>
      <a:sysClr val="windowText" lastClr="000000"/>
    </a:dk1>
    <a:lt1>
      <a:sysClr val="window" lastClr="FFFFFF"/>
    </a:lt1>
    <a:dk2>
      <a:srgbClr val="FF66CC"/>
    </a:dk2>
    <a:lt2>
      <a:srgbClr val="FFA3E0"/>
    </a:lt2>
    <a:accent1>
      <a:srgbClr val="33ADFF"/>
    </a:accent1>
    <a:accent2>
      <a:srgbClr val="85CEFF"/>
    </a:accent2>
    <a:accent3>
      <a:srgbClr val="1965A3"/>
    </a:accent3>
    <a:accent4>
      <a:srgbClr val="B8B800"/>
    </a:accent4>
    <a:accent5>
      <a:srgbClr val="D4D466"/>
    </a:accent5>
    <a:accent6>
      <a:srgbClr val="747400"/>
    </a:accent6>
    <a:hlink>
      <a:srgbClr val="6E0093"/>
    </a:hlink>
    <a:folHlink>
      <a:srgbClr val="B8008A"/>
    </a:folHlink>
  </a:clrScheme>
</a:themeOverride>
</file>

<file path=ppt/theme/themeOverride10.xml><?xml version="1.0" encoding="utf-8"?>
<a:themeOverride xmlns:a="http://schemas.openxmlformats.org/drawingml/2006/main">
  <a:clrScheme name="GFSetA3">
    <a:dk1>
      <a:sysClr val="windowText" lastClr="000000"/>
    </a:dk1>
    <a:lt1>
      <a:sysClr val="window" lastClr="FFFFFF"/>
    </a:lt1>
    <a:dk2>
      <a:srgbClr val="FF66CC"/>
    </a:dk2>
    <a:lt2>
      <a:srgbClr val="FFA3E0"/>
    </a:lt2>
    <a:accent1>
      <a:srgbClr val="33ADFF"/>
    </a:accent1>
    <a:accent2>
      <a:srgbClr val="85CEFF"/>
    </a:accent2>
    <a:accent3>
      <a:srgbClr val="1965A3"/>
    </a:accent3>
    <a:accent4>
      <a:srgbClr val="B8B800"/>
    </a:accent4>
    <a:accent5>
      <a:srgbClr val="D4D466"/>
    </a:accent5>
    <a:accent6>
      <a:srgbClr val="747400"/>
    </a:accent6>
    <a:hlink>
      <a:srgbClr val="6E0093"/>
    </a:hlink>
    <a:folHlink>
      <a:srgbClr val="B8008A"/>
    </a:folHlink>
  </a:clrScheme>
</a:themeOverride>
</file>

<file path=ppt/theme/themeOverride11.xml><?xml version="1.0" encoding="utf-8"?>
<a:themeOverride xmlns:a="http://schemas.openxmlformats.org/drawingml/2006/main">
  <a:clrScheme name="GFSetA3">
    <a:dk1>
      <a:sysClr val="windowText" lastClr="000000"/>
    </a:dk1>
    <a:lt1>
      <a:sysClr val="window" lastClr="FFFFFF"/>
    </a:lt1>
    <a:dk2>
      <a:srgbClr val="FF66CC"/>
    </a:dk2>
    <a:lt2>
      <a:srgbClr val="FFA3E0"/>
    </a:lt2>
    <a:accent1>
      <a:srgbClr val="33ADFF"/>
    </a:accent1>
    <a:accent2>
      <a:srgbClr val="85CEFF"/>
    </a:accent2>
    <a:accent3>
      <a:srgbClr val="1965A3"/>
    </a:accent3>
    <a:accent4>
      <a:srgbClr val="B8B800"/>
    </a:accent4>
    <a:accent5>
      <a:srgbClr val="D4D466"/>
    </a:accent5>
    <a:accent6>
      <a:srgbClr val="747400"/>
    </a:accent6>
    <a:hlink>
      <a:srgbClr val="6E0093"/>
    </a:hlink>
    <a:folHlink>
      <a:srgbClr val="B8008A"/>
    </a:folHlink>
  </a:clrScheme>
</a:themeOverride>
</file>

<file path=ppt/theme/themeOverride12.xml><?xml version="1.0" encoding="utf-8"?>
<a:themeOverride xmlns:a="http://schemas.openxmlformats.org/drawingml/2006/main">
  <a:clrScheme name="GFSetA3">
    <a:dk1>
      <a:sysClr val="windowText" lastClr="000000"/>
    </a:dk1>
    <a:lt1>
      <a:sysClr val="window" lastClr="FFFFFF"/>
    </a:lt1>
    <a:dk2>
      <a:srgbClr val="FF66CC"/>
    </a:dk2>
    <a:lt2>
      <a:srgbClr val="FFA3E0"/>
    </a:lt2>
    <a:accent1>
      <a:srgbClr val="33ADFF"/>
    </a:accent1>
    <a:accent2>
      <a:srgbClr val="85CEFF"/>
    </a:accent2>
    <a:accent3>
      <a:srgbClr val="1965A3"/>
    </a:accent3>
    <a:accent4>
      <a:srgbClr val="B8B800"/>
    </a:accent4>
    <a:accent5>
      <a:srgbClr val="D4D466"/>
    </a:accent5>
    <a:accent6>
      <a:srgbClr val="747400"/>
    </a:accent6>
    <a:hlink>
      <a:srgbClr val="6E0093"/>
    </a:hlink>
    <a:folHlink>
      <a:srgbClr val="B8008A"/>
    </a:folHlink>
  </a:clrScheme>
</a:themeOverride>
</file>

<file path=ppt/theme/themeOverride13.xml><?xml version="1.0" encoding="utf-8"?>
<a:themeOverride xmlns:a="http://schemas.openxmlformats.org/drawingml/2006/main">
  <a:clrScheme name="GFSetA3">
    <a:dk1>
      <a:sysClr val="windowText" lastClr="000000"/>
    </a:dk1>
    <a:lt1>
      <a:sysClr val="window" lastClr="FFFFFF"/>
    </a:lt1>
    <a:dk2>
      <a:srgbClr val="E33184"/>
    </a:dk2>
    <a:lt2>
      <a:srgbClr val="F097C0"/>
    </a:lt2>
    <a:accent1>
      <a:srgbClr val="4B82E6"/>
    </a:accent1>
    <a:accent2>
      <a:srgbClr val="A4BFF1"/>
    </a:accent2>
    <a:accent3>
      <a:srgbClr val="2850BE"/>
    </a:accent3>
    <a:accent4>
      <a:srgbClr val="B4C82D"/>
    </a:accent4>
    <a:accent5>
      <a:srgbClr val="D8E291"/>
    </a:accent5>
    <a:accent6>
      <a:srgbClr val="96A528"/>
    </a:accent6>
    <a:hlink>
      <a:srgbClr val="641EAF"/>
    </a:hlink>
    <a:folHlink>
      <a:srgbClr val="A2005E"/>
    </a:folHlink>
  </a:clrScheme>
</a:themeOverride>
</file>

<file path=ppt/theme/themeOverride2.xml><?xml version="1.0" encoding="utf-8"?>
<a:themeOverride xmlns:a="http://schemas.openxmlformats.org/drawingml/2006/main">
  <a:clrScheme name="GFSetA3">
    <a:dk1>
      <a:sysClr val="windowText" lastClr="000000"/>
    </a:dk1>
    <a:lt1>
      <a:sysClr val="window" lastClr="FFFFFF"/>
    </a:lt1>
    <a:dk2>
      <a:srgbClr val="FF66CC"/>
    </a:dk2>
    <a:lt2>
      <a:srgbClr val="FFA3E0"/>
    </a:lt2>
    <a:accent1>
      <a:srgbClr val="33ADFF"/>
    </a:accent1>
    <a:accent2>
      <a:srgbClr val="85CEFF"/>
    </a:accent2>
    <a:accent3>
      <a:srgbClr val="1965A3"/>
    </a:accent3>
    <a:accent4>
      <a:srgbClr val="B8B800"/>
    </a:accent4>
    <a:accent5>
      <a:srgbClr val="D4D466"/>
    </a:accent5>
    <a:accent6>
      <a:srgbClr val="747400"/>
    </a:accent6>
    <a:hlink>
      <a:srgbClr val="6E0093"/>
    </a:hlink>
    <a:folHlink>
      <a:srgbClr val="B8008A"/>
    </a:folHlink>
  </a:clrScheme>
</a:themeOverride>
</file>

<file path=ppt/theme/themeOverride3.xml><?xml version="1.0" encoding="utf-8"?>
<a:themeOverride xmlns:a="http://schemas.openxmlformats.org/drawingml/2006/main">
  <a:clrScheme name="GFSetA3">
    <a:dk1>
      <a:sysClr val="windowText" lastClr="000000"/>
    </a:dk1>
    <a:lt1>
      <a:sysClr val="window" lastClr="FFFFFF"/>
    </a:lt1>
    <a:dk2>
      <a:srgbClr val="FF66CC"/>
    </a:dk2>
    <a:lt2>
      <a:srgbClr val="FFA3E0"/>
    </a:lt2>
    <a:accent1>
      <a:srgbClr val="33ADFF"/>
    </a:accent1>
    <a:accent2>
      <a:srgbClr val="85CEFF"/>
    </a:accent2>
    <a:accent3>
      <a:srgbClr val="1965A3"/>
    </a:accent3>
    <a:accent4>
      <a:srgbClr val="B8B800"/>
    </a:accent4>
    <a:accent5>
      <a:srgbClr val="D4D466"/>
    </a:accent5>
    <a:accent6>
      <a:srgbClr val="747400"/>
    </a:accent6>
    <a:hlink>
      <a:srgbClr val="6E0093"/>
    </a:hlink>
    <a:folHlink>
      <a:srgbClr val="B8008A"/>
    </a:folHlink>
  </a:clrScheme>
</a:themeOverride>
</file>

<file path=ppt/theme/themeOverride4.xml><?xml version="1.0" encoding="utf-8"?>
<a:themeOverride xmlns:a="http://schemas.openxmlformats.org/drawingml/2006/main">
  <a:clrScheme name="GFSetA3">
    <a:dk1>
      <a:sysClr val="windowText" lastClr="000000"/>
    </a:dk1>
    <a:lt1>
      <a:sysClr val="window" lastClr="FFFFFF"/>
    </a:lt1>
    <a:dk2>
      <a:srgbClr val="FF66CC"/>
    </a:dk2>
    <a:lt2>
      <a:srgbClr val="FFA3E0"/>
    </a:lt2>
    <a:accent1>
      <a:srgbClr val="33ADFF"/>
    </a:accent1>
    <a:accent2>
      <a:srgbClr val="85CEFF"/>
    </a:accent2>
    <a:accent3>
      <a:srgbClr val="1965A3"/>
    </a:accent3>
    <a:accent4>
      <a:srgbClr val="B8B800"/>
    </a:accent4>
    <a:accent5>
      <a:srgbClr val="D4D466"/>
    </a:accent5>
    <a:accent6>
      <a:srgbClr val="747400"/>
    </a:accent6>
    <a:hlink>
      <a:srgbClr val="6E0093"/>
    </a:hlink>
    <a:folHlink>
      <a:srgbClr val="B8008A"/>
    </a:folHlink>
  </a:clrScheme>
</a:themeOverride>
</file>

<file path=ppt/theme/themeOverride5.xml><?xml version="1.0" encoding="utf-8"?>
<a:themeOverride xmlns:a="http://schemas.openxmlformats.org/drawingml/2006/main">
  <a:clrScheme name="GFSetA3">
    <a:dk1>
      <a:sysClr val="windowText" lastClr="000000"/>
    </a:dk1>
    <a:lt1>
      <a:sysClr val="window" lastClr="FFFFFF"/>
    </a:lt1>
    <a:dk2>
      <a:srgbClr val="FF66CC"/>
    </a:dk2>
    <a:lt2>
      <a:srgbClr val="FFA3E0"/>
    </a:lt2>
    <a:accent1>
      <a:srgbClr val="33ADFF"/>
    </a:accent1>
    <a:accent2>
      <a:srgbClr val="85CEFF"/>
    </a:accent2>
    <a:accent3>
      <a:srgbClr val="1965A3"/>
    </a:accent3>
    <a:accent4>
      <a:srgbClr val="B8B800"/>
    </a:accent4>
    <a:accent5>
      <a:srgbClr val="D4D466"/>
    </a:accent5>
    <a:accent6>
      <a:srgbClr val="747400"/>
    </a:accent6>
    <a:hlink>
      <a:srgbClr val="6E0093"/>
    </a:hlink>
    <a:folHlink>
      <a:srgbClr val="B8008A"/>
    </a:folHlink>
  </a:clrScheme>
</a:themeOverride>
</file>

<file path=ppt/theme/themeOverride6.xml><?xml version="1.0" encoding="utf-8"?>
<a:themeOverride xmlns:a="http://schemas.openxmlformats.org/drawingml/2006/main">
  <a:clrScheme name="GFSetA3">
    <a:dk1>
      <a:sysClr val="windowText" lastClr="000000"/>
    </a:dk1>
    <a:lt1>
      <a:sysClr val="window" lastClr="FFFFFF"/>
    </a:lt1>
    <a:dk2>
      <a:srgbClr val="FF66CC"/>
    </a:dk2>
    <a:lt2>
      <a:srgbClr val="FFA3E0"/>
    </a:lt2>
    <a:accent1>
      <a:srgbClr val="33ADFF"/>
    </a:accent1>
    <a:accent2>
      <a:srgbClr val="85CEFF"/>
    </a:accent2>
    <a:accent3>
      <a:srgbClr val="1965A3"/>
    </a:accent3>
    <a:accent4>
      <a:srgbClr val="B8B800"/>
    </a:accent4>
    <a:accent5>
      <a:srgbClr val="D4D466"/>
    </a:accent5>
    <a:accent6>
      <a:srgbClr val="747400"/>
    </a:accent6>
    <a:hlink>
      <a:srgbClr val="6E0093"/>
    </a:hlink>
    <a:folHlink>
      <a:srgbClr val="B8008A"/>
    </a:folHlink>
  </a:clrScheme>
</a:themeOverride>
</file>

<file path=ppt/theme/themeOverride7.xml><?xml version="1.0" encoding="utf-8"?>
<a:themeOverride xmlns:a="http://schemas.openxmlformats.org/drawingml/2006/main">
  <a:clrScheme name="GFSetA3">
    <a:dk1>
      <a:sysClr val="windowText" lastClr="000000"/>
    </a:dk1>
    <a:lt1>
      <a:sysClr val="window" lastClr="FFFFFF"/>
    </a:lt1>
    <a:dk2>
      <a:srgbClr val="FF66CC"/>
    </a:dk2>
    <a:lt2>
      <a:srgbClr val="FFA3E0"/>
    </a:lt2>
    <a:accent1>
      <a:srgbClr val="33ADFF"/>
    </a:accent1>
    <a:accent2>
      <a:srgbClr val="85CEFF"/>
    </a:accent2>
    <a:accent3>
      <a:srgbClr val="1965A3"/>
    </a:accent3>
    <a:accent4>
      <a:srgbClr val="B8B800"/>
    </a:accent4>
    <a:accent5>
      <a:srgbClr val="D4D466"/>
    </a:accent5>
    <a:accent6>
      <a:srgbClr val="747400"/>
    </a:accent6>
    <a:hlink>
      <a:srgbClr val="6E0093"/>
    </a:hlink>
    <a:folHlink>
      <a:srgbClr val="B8008A"/>
    </a:folHlink>
  </a:clrScheme>
</a:themeOverride>
</file>

<file path=ppt/theme/themeOverride8.xml><?xml version="1.0" encoding="utf-8"?>
<a:themeOverride xmlns:a="http://schemas.openxmlformats.org/drawingml/2006/main">
  <a:clrScheme name="GFSetA3">
    <a:dk1>
      <a:sysClr val="windowText" lastClr="000000"/>
    </a:dk1>
    <a:lt1>
      <a:sysClr val="window" lastClr="FFFFFF"/>
    </a:lt1>
    <a:dk2>
      <a:srgbClr val="FF66CC"/>
    </a:dk2>
    <a:lt2>
      <a:srgbClr val="FFA3E0"/>
    </a:lt2>
    <a:accent1>
      <a:srgbClr val="33ADFF"/>
    </a:accent1>
    <a:accent2>
      <a:srgbClr val="85CEFF"/>
    </a:accent2>
    <a:accent3>
      <a:srgbClr val="1965A3"/>
    </a:accent3>
    <a:accent4>
      <a:srgbClr val="B8B800"/>
    </a:accent4>
    <a:accent5>
      <a:srgbClr val="D4D466"/>
    </a:accent5>
    <a:accent6>
      <a:srgbClr val="747400"/>
    </a:accent6>
    <a:hlink>
      <a:srgbClr val="6E0093"/>
    </a:hlink>
    <a:folHlink>
      <a:srgbClr val="B8008A"/>
    </a:folHlink>
  </a:clrScheme>
</a:themeOverride>
</file>

<file path=ppt/theme/themeOverride9.xml><?xml version="1.0" encoding="utf-8"?>
<a:themeOverride xmlns:a="http://schemas.openxmlformats.org/drawingml/2006/main">
  <a:clrScheme name="GFSetA3">
    <a:dk1>
      <a:sysClr val="windowText" lastClr="000000"/>
    </a:dk1>
    <a:lt1>
      <a:sysClr val="window" lastClr="FFFFFF"/>
    </a:lt1>
    <a:dk2>
      <a:srgbClr val="FF66CC"/>
    </a:dk2>
    <a:lt2>
      <a:srgbClr val="FFA3E0"/>
    </a:lt2>
    <a:accent1>
      <a:srgbClr val="33ADFF"/>
    </a:accent1>
    <a:accent2>
      <a:srgbClr val="85CEFF"/>
    </a:accent2>
    <a:accent3>
      <a:srgbClr val="1965A3"/>
    </a:accent3>
    <a:accent4>
      <a:srgbClr val="B8B800"/>
    </a:accent4>
    <a:accent5>
      <a:srgbClr val="D4D466"/>
    </a:accent5>
    <a:accent6>
      <a:srgbClr val="747400"/>
    </a:accent6>
    <a:hlink>
      <a:srgbClr val="6E0093"/>
    </a:hlink>
    <a:folHlink>
      <a:srgbClr val="B8008A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3264</TotalTime>
  <Words>399</Words>
  <Application>Microsoft Office PowerPoint</Application>
  <PresentationFormat>Diavoorstelling (4:3)</PresentationFormat>
  <Paragraphs>60</Paragraphs>
  <Slides>11</Slides>
  <Notes>1</Notes>
  <HiddenSlides>0</HiddenSlides>
  <MMClips>1</MMClips>
  <ScaleCrop>false</ScaleCrop>
  <HeadingPairs>
    <vt:vector size="4" baseType="variant">
      <vt:variant>
        <vt:lpstr>Thema</vt:lpstr>
      </vt:variant>
      <vt:variant>
        <vt:i4>2</vt:i4>
      </vt:variant>
      <vt:variant>
        <vt:lpstr>Diatitels</vt:lpstr>
      </vt:variant>
      <vt:variant>
        <vt:i4>11</vt:i4>
      </vt:variant>
    </vt:vector>
  </HeadingPairs>
  <TitlesOfParts>
    <vt:vector size="13" baseType="lpstr">
      <vt:lpstr>GFTemplate</vt:lpstr>
      <vt:lpstr>1_GFTemplate</vt:lpstr>
      <vt:lpstr>Adding Quality  to People‘s Lives</vt:lpstr>
      <vt:lpstr>Georg Fischer Waga N.V.</vt:lpstr>
      <vt:lpstr>MULTI/JOINT® 3000 Plus: For all your connection challenges from DN50 - DN600</vt:lpstr>
      <vt:lpstr>Core competence</vt:lpstr>
      <vt:lpstr>Benefits:  Peace of mind</vt:lpstr>
      <vt:lpstr>Benefits:  Lowest total cost of ownership </vt:lpstr>
      <vt:lpstr>Benefits:  Suitable for all pipe materials and reusable</vt:lpstr>
      <vt:lpstr>Benefits:  Ease of installation </vt:lpstr>
      <vt:lpstr>Benefits:  Ease of installation</vt:lpstr>
      <vt:lpstr>Benefits:  Durable and corrosion proof</vt:lpstr>
      <vt:lpstr>Thank you for your attention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Adding Quality  to People‘s Lives</dc:title>
  <dc:creator>Perisic Vladimir</dc:creator>
  <cp:lastModifiedBy>Perisic Vladimir</cp:lastModifiedBy>
  <cp:revision>282</cp:revision>
  <cp:lastPrinted>2018-04-12T13:34:47Z</cp:lastPrinted>
  <dcterms:created xsi:type="dcterms:W3CDTF">2013-06-10T10:56:53Z</dcterms:created>
  <dcterms:modified xsi:type="dcterms:W3CDTF">2018-06-21T07:33:46Z</dcterms:modified>
</cp:coreProperties>
</file>